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95" r:id="rId14"/>
    <p:sldId id="297" r:id="rId15"/>
    <p:sldId id="265" r:id="rId16"/>
    <p:sldId id="266" r:id="rId17"/>
    <p:sldId id="296" r:id="rId18"/>
    <p:sldId id="300" r:id="rId19"/>
    <p:sldId id="301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9" r:id="rId28"/>
    <p:sldId id="278" r:id="rId29"/>
    <p:sldId id="280" r:id="rId30"/>
    <p:sldId id="302" r:id="rId31"/>
    <p:sldId id="283" r:id="rId32"/>
    <p:sldId id="286" r:id="rId33"/>
    <p:sldId id="287" r:id="rId34"/>
    <p:sldId id="288" r:id="rId35"/>
    <p:sldId id="289" r:id="rId36"/>
    <p:sldId id="284" r:id="rId37"/>
    <p:sldId id="290" r:id="rId38"/>
    <p:sldId id="291" r:id="rId39"/>
    <p:sldId id="292" r:id="rId40"/>
    <p:sldId id="293" r:id="rId41"/>
    <p:sldId id="294" r:id="rId42"/>
  </p:sldIdLst>
  <p:sldSz cx="6858000" cy="51435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Questrial" panose="02020500000000000000" charset="0"/>
      <p:regular r:id="rId48"/>
    </p:embeddedFont>
    <p:embeddedFont>
      <p:font typeface="微軟正黑體" panose="020B0604030504040204" pitchFamily="34" charset="-120"/>
      <p:regular r:id="rId49"/>
      <p:bold r:id="rId50"/>
    </p:embeddedFont>
    <p:embeddedFont>
      <p:font typeface="Candara" panose="020E05020303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DkYNy9McwVJeofhoiAmvrKOg6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692" y="10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81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84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644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0069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3236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6" name="Google Shape;2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29" name="Google Shape;3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6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25" name="Google Shape;4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05" name="Google Shape;5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12" name="Google Shape;5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21" name="Google Shape;52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30" name="Google Shape;5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4477941"/>
            <a:ext cx="6858000" cy="6655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" name="Google Shape;19;p41"/>
          <p:cNvSpPr/>
          <p:nvPr/>
        </p:nvSpPr>
        <p:spPr>
          <a:xfrm>
            <a:off x="-7144" y="4539854"/>
            <a:ext cx="1687116" cy="534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" name="Google Shape;20;p41"/>
          <p:cNvSpPr/>
          <p:nvPr/>
        </p:nvSpPr>
        <p:spPr>
          <a:xfrm>
            <a:off x="1769269" y="4532710"/>
            <a:ext cx="5088731" cy="53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" name="Google Shape;21;p41"/>
          <p:cNvSpPr txBox="1">
            <a:spLocks noGrp="1"/>
          </p:cNvSpPr>
          <p:nvPr>
            <p:ph type="ctrTitle"/>
          </p:nvPr>
        </p:nvSpPr>
        <p:spPr>
          <a:xfrm>
            <a:off x="1232863" y="1491630"/>
            <a:ext cx="439227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ubTitle" idx="1"/>
          </p:nvPr>
        </p:nvSpPr>
        <p:spPr>
          <a:xfrm>
            <a:off x="2560320" y="4537528"/>
            <a:ext cx="424053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170"/>
              <a:buFont typeface="Noto Sans Symbols"/>
              <a:buNone/>
              <a:defRPr sz="195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None/>
              <a:defRPr sz="19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None/>
              <a:defRPr sz="172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dt" idx="10"/>
          </p:nvPr>
        </p:nvSpPr>
        <p:spPr>
          <a:xfrm>
            <a:off x="57150" y="4551760"/>
            <a:ext cx="1543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5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ftr" idx="11"/>
          </p:nvPr>
        </p:nvSpPr>
        <p:spPr>
          <a:xfrm>
            <a:off x="1237298" y="195486"/>
            <a:ext cx="44005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Google Shape;25;p41"/>
          <p:cNvSpPr txBox="1"/>
          <p:nvPr/>
        </p:nvSpPr>
        <p:spPr>
          <a:xfrm>
            <a:off x="0" y="3580771"/>
            <a:ext cx="6858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王照明老師</a:t>
            </a:r>
            <a:endParaRPr/>
          </a:p>
        </p:txBody>
      </p:sp>
      <p:sp>
        <p:nvSpPr>
          <p:cNvPr id="26" name="Google Shape;26;p41"/>
          <p:cNvSpPr txBox="1"/>
          <p:nvPr/>
        </p:nvSpPr>
        <p:spPr>
          <a:xfrm>
            <a:off x="1764020" y="4605473"/>
            <a:ext cx="7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助教：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1"/>
          <p:cNvSpPr/>
          <p:nvPr/>
        </p:nvSpPr>
        <p:spPr>
          <a:xfrm>
            <a:off x="-7144" y="3429000"/>
            <a:ext cx="6858000" cy="66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7" name="Google Shape;87;p51"/>
          <p:cNvSpPr/>
          <p:nvPr/>
        </p:nvSpPr>
        <p:spPr>
          <a:xfrm>
            <a:off x="-7143" y="3498056"/>
            <a:ext cx="1097756" cy="5345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8" name="Google Shape;88;p51"/>
          <p:cNvSpPr/>
          <p:nvPr/>
        </p:nvSpPr>
        <p:spPr>
          <a:xfrm>
            <a:off x="1158478" y="3490913"/>
            <a:ext cx="5699522" cy="534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" name="Google Shape;89;p51"/>
          <p:cNvSpPr/>
          <p:nvPr/>
        </p:nvSpPr>
        <p:spPr>
          <a:xfrm>
            <a:off x="1085850" y="0"/>
            <a:ext cx="75010" cy="5150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" name="Google Shape;90;p51"/>
          <p:cNvSpPr txBox="1">
            <a:spLocks noGrp="1"/>
          </p:cNvSpPr>
          <p:nvPr>
            <p:ph type="body" idx="1"/>
          </p:nvPr>
        </p:nvSpPr>
        <p:spPr>
          <a:xfrm>
            <a:off x="1200150" y="4114800"/>
            <a:ext cx="5486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765"/>
              <a:buFont typeface="Noto Sans Symbols"/>
              <a:buNone/>
              <a:defRPr sz="12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563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506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439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title"/>
          </p:nvPr>
        </p:nvSpPr>
        <p:spPr>
          <a:xfrm>
            <a:off x="1200150" y="3486150"/>
            <a:ext cx="5486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Questrial"/>
              <a:buNone/>
              <a:defRPr sz="21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2" name="Google Shape;92;p51"/>
          <p:cNvSpPr>
            <a:spLocks noGrp="1"/>
          </p:cNvSpPr>
          <p:nvPr>
            <p:ph type="pic" idx="2"/>
          </p:nvPr>
        </p:nvSpPr>
        <p:spPr>
          <a:xfrm>
            <a:off x="1170432" y="0"/>
            <a:ext cx="5687568" cy="3426714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  <p:sp>
        <p:nvSpPr>
          <p:cNvPr id="93" name="Google Shape;93;p51"/>
          <p:cNvSpPr txBox="1">
            <a:spLocks noGrp="1"/>
          </p:cNvSpPr>
          <p:nvPr>
            <p:ph type="dt" idx="10"/>
          </p:nvPr>
        </p:nvSpPr>
        <p:spPr>
          <a:xfrm>
            <a:off x="4686300" y="4686300"/>
            <a:ext cx="2000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4" name="Google Shape;94;p51"/>
          <p:cNvSpPr txBox="1">
            <a:spLocks noGrp="1"/>
          </p:cNvSpPr>
          <p:nvPr>
            <p:ph type="sldNum" idx="12"/>
          </p:nvPr>
        </p:nvSpPr>
        <p:spPr>
          <a:xfrm>
            <a:off x="0" y="3500438"/>
            <a:ext cx="1085850" cy="49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ftr" idx="11"/>
          </p:nvPr>
        </p:nvSpPr>
        <p:spPr>
          <a:xfrm>
            <a:off x="1200150" y="4686300"/>
            <a:ext cx="3429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2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Google Shape;98;p52"/>
          <p:cNvSpPr txBox="1">
            <a:spLocks noGrp="1"/>
          </p:cNvSpPr>
          <p:nvPr>
            <p:ph type="body" idx="1"/>
          </p:nvPr>
        </p:nvSpPr>
        <p:spPr>
          <a:xfrm rot="5400000">
            <a:off x="1819870" y="-160138"/>
            <a:ext cx="3394472" cy="611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9" name="Google Shape;99;p52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3"/>
          <p:cNvSpPr/>
          <p:nvPr/>
        </p:nvSpPr>
        <p:spPr>
          <a:xfrm>
            <a:off x="4572001" y="0"/>
            <a:ext cx="240506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3" name="Google Shape;103;p53"/>
          <p:cNvSpPr/>
          <p:nvPr/>
        </p:nvSpPr>
        <p:spPr>
          <a:xfrm>
            <a:off x="4606529" y="457200"/>
            <a:ext cx="171450" cy="468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4" name="Google Shape;104;p53"/>
          <p:cNvSpPr/>
          <p:nvPr/>
        </p:nvSpPr>
        <p:spPr>
          <a:xfrm>
            <a:off x="4606529" y="0"/>
            <a:ext cx="171450" cy="40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5" name="Google Shape;105;p53"/>
          <p:cNvSpPr txBox="1">
            <a:spLocks noGrp="1"/>
          </p:cNvSpPr>
          <p:nvPr>
            <p:ph type="title"/>
          </p:nvPr>
        </p:nvSpPr>
        <p:spPr>
          <a:xfrm rot="5400000">
            <a:off x="3617714" y="1754387"/>
            <a:ext cx="4137422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body" idx="1"/>
          </p:nvPr>
        </p:nvSpPr>
        <p:spPr>
          <a:xfrm rot="5400000">
            <a:off x="360163" y="439936"/>
            <a:ext cx="4137423" cy="41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7" name="Google Shape;107;p53"/>
          <p:cNvSpPr txBox="1">
            <a:spLocks noGrp="1"/>
          </p:cNvSpPr>
          <p:nvPr>
            <p:ph type="dt" idx="10"/>
          </p:nvPr>
        </p:nvSpPr>
        <p:spPr>
          <a:xfrm>
            <a:off x="4914900" y="4686300"/>
            <a:ext cx="1657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Google Shape;108;p53"/>
          <p:cNvSpPr txBox="1">
            <a:spLocks noGrp="1"/>
          </p:cNvSpPr>
          <p:nvPr>
            <p:ph type="ftr" idx="11"/>
          </p:nvPr>
        </p:nvSpPr>
        <p:spPr>
          <a:xfrm>
            <a:off x="342900" y="4686300"/>
            <a:ext cx="418028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Google Shape;109;p53"/>
          <p:cNvSpPr txBox="1">
            <a:spLocks noGrp="1"/>
          </p:cNvSpPr>
          <p:nvPr>
            <p:ph type="sldNum" idx="12"/>
          </p:nvPr>
        </p:nvSpPr>
        <p:spPr>
          <a:xfrm rot="5400000">
            <a:off x="4492229" y="108347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區段標題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/>
          <p:nvPr/>
        </p:nvSpPr>
        <p:spPr>
          <a:xfrm>
            <a:off x="0" y="1143000"/>
            <a:ext cx="6858000" cy="857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" name="Google Shape;37;p43"/>
          <p:cNvSpPr/>
          <p:nvPr/>
        </p:nvSpPr>
        <p:spPr>
          <a:xfrm>
            <a:off x="0" y="1200150"/>
            <a:ext cx="971550" cy="742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" name="Google Shape;38;p43"/>
          <p:cNvSpPr/>
          <p:nvPr/>
        </p:nvSpPr>
        <p:spPr>
          <a:xfrm>
            <a:off x="1028700" y="1200150"/>
            <a:ext cx="5829300" cy="74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" name="Google Shape;39;p43"/>
          <p:cNvSpPr txBox="1">
            <a:spLocks noGrp="1"/>
          </p:cNvSpPr>
          <p:nvPr>
            <p:ph type="body" idx="1"/>
          </p:nvPr>
        </p:nvSpPr>
        <p:spPr>
          <a:xfrm>
            <a:off x="1028700" y="2057400"/>
            <a:ext cx="5342335" cy="125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21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945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788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682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  <a:defRPr sz="33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dk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/>
          <p:nvPr/>
        </p:nvSpPr>
        <p:spPr>
          <a:xfrm>
            <a:off x="0" y="4477941"/>
            <a:ext cx="6858000" cy="6655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" name="Google Shape;50;p45"/>
          <p:cNvSpPr/>
          <p:nvPr/>
        </p:nvSpPr>
        <p:spPr>
          <a:xfrm>
            <a:off x="-7144" y="4539854"/>
            <a:ext cx="1687116" cy="534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" name="Google Shape;51;p45"/>
          <p:cNvSpPr/>
          <p:nvPr/>
        </p:nvSpPr>
        <p:spPr>
          <a:xfrm>
            <a:off x="1769269" y="4532710"/>
            <a:ext cx="5088731" cy="53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2" name="Google Shape;52;p45"/>
          <p:cNvSpPr txBox="1">
            <a:spLocks noGrp="1"/>
          </p:cNvSpPr>
          <p:nvPr>
            <p:ph type="ctrTitle"/>
          </p:nvPr>
        </p:nvSpPr>
        <p:spPr>
          <a:xfrm>
            <a:off x="1232863" y="1491630"/>
            <a:ext cx="439227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subTitle" idx="1"/>
          </p:nvPr>
        </p:nvSpPr>
        <p:spPr>
          <a:xfrm>
            <a:off x="2560320" y="4537528"/>
            <a:ext cx="424053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170"/>
              <a:buFont typeface="Noto Sans Symbols"/>
              <a:buNone/>
              <a:defRPr sz="195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None/>
              <a:defRPr sz="19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None/>
              <a:defRPr sz="172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dt" idx="10"/>
          </p:nvPr>
        </p:nvSpPr>
        <p:spPr>
          <a:xfrm>
            <a:off x="57150" y="4551760"/>
            <a:ext cx="1543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5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Google Shape;55;p45"/>
          <p:cNvSpPr txBox="1">
            <a:spLocks noGrp="1"/>
          </p:cNvSpPr>
          <p:nvPr>
            <p:ph type="ftr" idx="11"/>
          </p:nvPr>
        </p:nvSpPr>
        <p:spPr>
          <a:xfrm>
            <a:off x="1237298" y="195486"/>
            <a:ext cx="44005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Google Shape;56;p45"/>
          <p:cNvSpPr txBox="1"/>
          <p:nvPr/>
        </p:nvSpPr>
        <p:spPr>
          <a:xfrm>
            <a:off x="0" y="3580771"/>
            <a:ext cx="6858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王照明老師</a:t>
            </a:r>
            <a:endParaRPr/>
          </a:p>
        </p:txBody>
      </p:sp>
      <p:sp>
        <p:nvSpPr>
          <p:cNvPr id="57" name="Google Shape;57;p45"/>
          <p:cNvSpPr txBox="1"/>
          <p:nvPr/>
        </p:nvSpPr>
        <p:spPr>
          <a:xfrm>
            <a:off x="1764020" y="4605473"/>
            <a:ext cx="7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助教：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body" idx="1"/>
          </p:nvPr>
        </p:nvSpPr>
        <p:spPr>
          <a:xfrm>
            <a:off x="457200" y="1192175"/>
            <a:ext cx="29146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body" idx="2"/>
          </p:nvPr>
        </p:nvSpPr>
        <p:spPr>
          <a:xfrm>
            <a:off x="3633676" y="1192175"/>
            <a:ext cx="29146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7"/>
          <p:cNvSpPr txBox="1">
            <a:spLocks noGrp="1"/>
          </p:cNvSpPr>
          <p:nvPr>
            <p:ph type="title"/>
          </p:nvPr>
        </p:nvSpPr>
        <p:spPr>
          <a:xfrm>
            <a:off x="400050" y="204787"/>
            <a:ext cx="6115050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291465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body" idx="2"/>
          </p:nvPr>
        </p:nvSpPr>
        <p:spPr>
          <a:xfrm>
            <a:off x="3600450" y="1828800"/>
            <a:ext cx="291465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body" idx="3"/>
          </p:nvPr>
        </p:nvSpPr>
        <p:spPr>
          <a:xfrm>
            <a:off x="457200" y="1314450"/>
            <a:ext cx="291465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5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4"/>
          </p:nvPr>
        </p:nvSpPr>
        <p:spPr>
          <a:xfrm>
            <a:off x="3600450" y="1314450"/>
            <a:ext cx="2914650" cy="480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5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9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sldNum" idx="12"/>
          </p:nvPr>
        </p:nvSpPr>
        <p:spPr>
          <a:xfrm>
            <a:off x="0" y="4686300"/>
            <a:ext cx="4000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6057900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body" idx="1"/>
          </p:nvPr>
        </p:nvSpPr>
        <p:spPr>
          <a:xfrm>
            <a:off x="457200" y="1314450"/>
            <a:ext cx="1200150" cy="325755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810"/>
              <a:buFont typeface="Noto Sans Symbols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563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506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439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body" idx="2"/>
          </p:nvPr>
        </p:nvSpPr>
        <p:spPr>
          <a:xfrm>
            <a:off x="1771650" y="1314450"/>
            <a:ext cx="48006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459581" y="1200151"/>
            <a:ext cx="611505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/>
          <p:nvPr/>
        </p:nvSpPr>
        <p:spPr>
          <a:xfrm>
            <a:off x="0" y="926306"/>
            <a:ext cx="6858000" cy="2393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" name="Google Shape;14;p40"/>
          <p:cNvSpPr/>
          <p:nvPr/>
        </p:nvSpPr>
        <p:spPr>
          <a:xfrm>
            <a:off x="0" y="959644"/>
            <a:ext cx="400050" cy="171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" name="Google Shape;15;p40"/>
          <p:cNvSpPr/>
          <p:nvPr/>
        </p:nvSpPr>
        <p:spPr>
          <a:xfrm>
            <a:off x="442912" y="959644"/>
            <a:ext cx="6415088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459581" y="1200151"/>
            <a:ext cx="611505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Google Shape;31;p42"/>
          <p:cNvSpPr/>
          <p:nvPr/>
        </p:nvSpPr>
        <p:spPr>
          <a:xfrm>
            <a:off x="0" y="926306"/>
            <a:ext cx="6858000" cy="2393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" name="Google Shape;32;p42"/>
          <p:cNvSpPr/>
          <p:nvPr/>
        </p:nvSpPr>
        <p:spPr>
          <a:xfrm>
            <a:off x="0" y="959644"/>
            <a:ext cx="400050" cy="171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Google Shape;33;p42"/>
          <p:cNvSpPr/>
          <p:nvPr/>
        </p:nvSpPr>
        <p:spPr>
          <a:xfrm>
            <a:off x="442912" y="959644"/>
            <a:ext cx="6415088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" name="Google Shape;34;p42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wf.com.tw/?p=930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wf.com.tw/?p=9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wf.com.tw/?p=930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3581984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hop.playrobot.com/products/rc522-nfc-1356-mhz-k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1232863" y="1491630"/>
            <a:ext cx="439227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RFID控制</a:t>
            </a:r>
            <a:endParaRPr/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2520563" y="4544154"/>
            <a:ext cx="424053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70"/>
              <a:buFont typeface="Noto Sans Symbols"/>
              <a:buNone/>
            </a:pPr>
            <a:r>
              <a:rPr lang="zh-TW" altLang="en-US" sz="1950" b="0" i="0" u="none" strike="noStrike" cap="none" smtClean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zh-TW" altLang="en-US" smtClean="0"/>
              <a:t>徐偉智</a:t>
            </a:r>
            <a:endParaRPr sz="195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0" y="3146381"/>
            <a:ext cx="685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Quest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互動媒體系統整合</a:t>
            </a:r>
            <a:endParaRPr/>
          </a:p>
        </p:txBody>
      </p:sp>
      <p:sp>
        <p:nvSpPr>
          <p:cNvPr id="117" name="Google Shape;117;p1"/>
          <p:cNvSpPr txBox="1">
            <a:spLocks noGrp="1"/>
          </p:cNvSpPr>
          <p:nvPr>
            <p:ph type="ftr" idx="11"/>
          </p:nvPr>
        </p:nvSpPr>
        <p:spPr>
          <a:xfrm>
            <a:off x="1237298" y="195486"/>
            <a:ext cx="44005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</a:t>
            </a:r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966472" y="1244133"/>
            <a:ext cx="5101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Connect Arduino and Commputer with USB and upload code</a:t>
            </a:r>
            <a:endParaRPr/>
          </a:p>
        </p:txBody>
      </p:sp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747" y="3786975"/>
            <a:ext cx="4200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/>
          <p:nvPr/>
        </p:nvSpPr>
        <p:spPr>
          <a:xfrm>
            <a:off x="1700808" y="3833970"/>
            <a:ext cx="297413" cy="29741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57887" y="1363835"/>
            <a:ext cx="1769718" cy="241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l="16401" t="37400" r="14533" b="24800"/>
          <a:stretch/>
        </p:blipFill>
        <p:spPr>
          <a:xfrm>
            <a:off x="3619276" y="1667024"/>
            <a:ext cx="2448272" cy="178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459486" y="13460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 RFID reader </a:t>
            </a:r>
            <a:r>
              <a:rPr lang="en-US"/>
              <a:t>w</a:t>
            </a: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ith Arduino</a:t>
            </a:r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050" name="Picture 2" descr="Mifare RFID-RC522讀寫器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7" y="2376027"/>
            <a:ext cx="3443079" cy="104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fare讀寫器模組與Arduino接線示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44" y="1415649"/>
            <a:ext cx="2414041" cy="31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273957" y="3704652"/>
            <a:ext cx="2557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hlinkClick r:id="rId5"/>
              </a:rPr>
              <a:t>https://swf.com.tw/?</a:t>
            </a:r>
            <a:r>
              <a:rPr lang="en-US" altLang="zh-TW" sz="1000" smtClean="0">
                <a:hlinkClick r:id="rId5"/>
              </a:rPr>
              <a:t>p=930</a:t>
            </a:r>
            <a:endParaRPr lang="en-US" altLang="zh-TW" sz="100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zh-TW" altLang="en-US" smtClean="0"/>
              <a:t>下載</a:t>
            </a:r>
            <a:r>
              <a:rPr lang="en-US" altLang="zh-TW" smtClean="0"/>
              <a:t>MFRC522 </a:t>
            </a:r>
            <a:r>
              <a:rPr lang="zh-TW" altLang="en-US" smtClean="0"/>
              <a:t>函式庫方法</a:t>
            </a:r>
            <a:r>
              <a:rPr lang="en-US" altLang="zh-TW" smtClean="0"/>
              <a:t>(1)</a:t>
            </a:r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body" idx="1"/>
          </p:nvPr>
        </p:nvSpPr>
        <p:spPr>
          <a:xfrm>
            <a:off x="406477" y="1034498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lvl="0" indent="-156448">
              <a:buSzPts val="1260"/>
            </a:pPr>
            <a:r>
              <a:rPr lang="en-US" smtClean="0"/>
              <a:t>1</a:t>
            </a:r>
            <a:r>
              <a:rPr lang="en-US"/>
              <a:t>. Sketech -&gt; Include Library -&gt; Manage Libraries... </a:t>
            </a:r>
          </a:p>
          <a:p>
            <a:pPr marL="239315" lvl="0" indent="-156448">
              <a:buSzPts val="1260"/>
            </a:pP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 lang="en-US" smtClean="0"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lvl="0" indent="-156448">
              <a:buSzPts val="1260"/>
            </a:pPr>
            <a:r>
              <a:rPr lang="en-US"/>
              <a:t>2</a:t>
            </a:r>
            <a:r>
              <a:rPr lang="en-US" smtClean="0"/>
              <a:t>.</a:t>
            </a:r>
            <a:r>
              <a:rPr lang="en-US" altLang="zh-TW"/>
              <a:t> type "MFRC522 in search </a:t>
            </a:r>
            <a:r>
              <a:rPr lang="en-US" altLang="zh-TW" smtClean="0"/>
              <a:t>box“ -&gt; Install</a:t>
            </a:r>
            <a:endParaRPr lang="en-US" altLang="zh-TW"/>
          </a:p>
        </p:txBody>
      </p:sp>
      <p:sp>
        <p:nvSpPr>
          <p:cNvPr id="196" name="Google Shape;196;p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36296"/>
          <a:stretch/>
        </p:blipFill>
        <p:spPr>
          <a:xfrm>
            <a:off x="803463" y="1980141"/>
            <a:ext cx="2595720" cy="1065493"/>
          </a:xfrm>
          <a:prstGeom prst="rect">
            <a:avLst/>
          </a:prstGeom>
        </p:spPr>
      </p:pic>
      <p:sp>
        <p:nvSpPr>
          <p:cNvPr id="201" name="Google Shape;201;p9"/>
          <p:cNvSpPr/>
          <p:nvPr/>
        </p:nvSpPr>
        <p:spPr>
          <a:xfrm>
            <a:off x="1984011" y="2483748"/>
            <a:ext cx="1061470" cy="25750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40" y="3549241"/>
            <a:ext cx="2449946" cy="1432546"/>
          </a:xfrm>
          <a:prstGeom prst="rect">
            <a:avLst/>
          </a:prstGeom>
        </p:spPr>
      </p:pic>
      <p:sp>
        <p:nvSpPr>
          <p:cNvPr id="12" name="Google Shape;201;p9"/>
          <p:cNvSpPr/>
          <p:nvPr/>
        </p:nvSpPr>
        <p:spPr>
          <a:xfrm>
            <a:off x="1658695" y="3661877"/>
            <a:ext cx="836344" cy="202891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01;p9"/>
          <p:cNvSpPr/>
          <p:nvPr/>
        </p:nvSpPr>
        <p:spPr>
          <a:xfrm>
            <a:off x="734770" y="4141234"/>
            <a:ext cx="2338630" cy="51966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523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zh-TW" altLang="en-US" smtClean="0"/>
              <a:t>下載</a:t>
            </a:r>
            <a:r>
              <a:rPr lang="en-US" altLang="zh-TW" smtClean="0"/>
              <a:t>MFRC522 </a:t>
            </a:r>
            <a:r>
              <a:rPr lang="zh-TW" altLang="en-US" smtClean="0"/>
              <a:t>函式庫方法</a:t>
            </a:r>
            <a:r>
              <a:rPr lang="en-US" altLang="zh-TW" smtClean="0"/>
              <a:t>(2)</a:t>
            </a:r>
            <a:endParaRPr/>
          </a:p>
        </p:txBody>
      </p:sp>
      <p:pic>
        <p:nvPicPr>
          <p:cNvPr id="3074" name="Picture 2" descr="儲存MFRC522程式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4" y="2342220"/>
            <a:ext cx="5889979" cy="22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07854" y="1843069"/>
            <a:ext cx="3009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mtClean="0"/>
              <a:t>https</a:t>
            </a:r>
            <a:r>
              <a:rPr lang="zh-TW" altLang="en-US"/>
              <a:t>://github.com/miguelbalboa/rfid</a:t>
            </a:r>
          </a:p>
        </p:txBody>
      </p:sp>
      <p:sp>
        <p:nvSpPr>
          <p:cNvPr id="14" name="矩形 13"/>
          <p:cNvSpPr/>
          <p:nvPr/>
        </p:nvSpPr>
        <p:spPr>
          <a:xfrm>
            <a:off x="507854" y="1413827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smtClean="0"/>
              <a:t>Download link:</a:t>
            </a:r>
            <a:endParaRPr lang="zh-TW" altLang="en-US" sz="1800" b="1"/>
          </a:p>
        </p:txBody>
      </p:sp>
      <p:sp>
        <p:nvSpPr>
          <p:cNvPr id="15" name="文字方塊 14"/>
          <p:cNvSpPr txBox="1"/>
          <p:nvPr/>
        </p:nvSpPr>
        <p:spPr>
          <a:xfrm>
            <a:off x="376555" y="4640262"/>
            <a:ext cx="2557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hlinkClick r:id="rId4"/>
              </a:rPr>
              <a:t>https://swf.com.tw/?</a:t>
            </a:r>
            <a:r>
              <a:rPr lang="en-US" altLang="zh-TW" sz="1000" smtClean="0">
                <a:hlinkClick r:id="rId4"/>
              </a:rPr>
              <a:t>p=930</a:t>
            </a:r>
            <a:endParaRPr lang="en-US" altLang="zh-TW" sz="1000" smtClean="0"/>
          </a:p>
        </p:txBody>
      </p:sp>
    </p:spTree>
    <p:extLst>
      <p:ext uri="{BB962C8B-B14F-4D97-AF65-F5344CB8AC3E}">
        <p14:creationId xmlns:p14="http://schemas.microsoft.com/office/powerpoint/2010/main" val="154861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mtClean="0"/>
              <a:t>README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7" name="Google Shape;207;p10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0" y="1283097"/>
            <a:ext cx="6498660" cy="31682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 (1/2)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15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" y="1314688"/>
            <a:ext cx="6606092" cy="2996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825"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 </a:t>
            </a:r>
            <a:r>
              <a:rPr lang="en-US" altLang="zh-TW"/>
              <a:t>(1/2)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16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1" y="1257189"/>
            <a:ext cx="6562572" cy="33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8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825"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 </a:t>
            </a:r>
            <a:r>
              <a:rPr lang="en-US" altLang="zh-TW" smtClean="0"/>
              <a:t>(2/2</a:t>
            </a:r>
            <a:r>
              <a:rPr lang="en-US" altLang="zh-TW"/>
              <a:t>)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6" y="1323929"/>
            <a:ext cx="6403554" cy="20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825"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 </a:t>
            </a:r>
            <a:r>
              <a:rPr lang="en-US" altLang="zh-TW" smtClean="0"/>
              <a:t>(2/2</a:t>
            </a:r>
            <a:r>
              <a:rPr lang="en-US" altLang="zh-TW"/>
              <a:t>)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2" y="1244265"/>
            <a:ext cx="6566257" cy="33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0" y="1663769"/>
            <a:ext cx="4004401" cy="2678470"/>
          </a:xfrm>
          <a:prstGeom prst="rect">
            <a:avLst/>
          </a:prstGeom>
        </p:spPr>
      </p:pic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 sz="105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0" name="Google Shape;270;p1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19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73" name="Google Shape;273;p15"/>
          <p:cNvSpPr/>
          <p:nvPr/>
        </p:nvSpPr>
        <p:spPr>
          <a:xfrm rot="5400000">
            <a:off x="5221392" y="2911354"/>
            <a:ext cx="318206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3805394" y="1627873"/>
            <a:ext cx="372134" cy="37213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3575010" y="121983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6376817" y="1180266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6388450" y="3219822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389600" y="1964683"/>
            <a:ext cx="737266" cy="71888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1207452" y="2375788"/>
            <a:ext cx="12586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Tag 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3176850" y="4037267"/>
            <a:ext cx="487579" cy="3071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3082218" y="3724233"/>
            <a:ext cx="5822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9600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72" y="1474957"/>
            <a:ext cx="2285346" cy="12855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72" y="3527599"/>
            <a:ext cx="2414357" cy="13580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Questrial"/>
              <a:buNone/>
            </a:pPr>
            <a:r>
              <a:rPr lang="en-US" sz="28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adio </a:t>
            </a:r>
            <a:r>
              <a:rPr lang="en-US" sz="28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F</a:t>
            </a:r>
            <a:r>
              <a:rPr lang="en-US" sz="28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requency </a:t>
            </a:r>
            <a:r>
              <a:rPr lang="en-US" sz="28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Id</a:t>
            </a:r>
            <a:r>
              <a:rPr lang="en-US" sz="28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entification</a:t>
            </a:r>
            <a:endParaRPr/>
          </a:p>
        </p:txBody>
      </p:sp>
      <p:sp>
        <p:nvSpPr>
          <p:cNvPr id="123" name="Google Shape;123;p2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4" name="Google Shape;124;p2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Apply in Unity</a:t>
            </a:r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20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64" y="1744660"/>
            <a:ext cx="3860275" cy="28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7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6" name="Google Shape;296;p17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1340768" y="3507854"/>
            <a:ext cx="2808312" cy="2160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332656" y="1348019"/>
            <a:ext cx="7056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Setting =&gt; Player =&gt; Api Comatibility Level </a:t>
            </a:r>
            <a:r>
              <a:rPr lang="en-U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Net4.x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7" name="Google Shape;307;p18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5114925" y="1460805"/>
            <a:ext cx="11652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FF0000"/>
                </a:solidFill>
              </a:rPr>
              <a:t>P</a:t>
            </a:r>
            <a:r>
              <a:rPr lang="en-US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ort name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18"/>
          <p:cNvCxnSpPr/>
          <p:nvPr/>
        </p:nvCxnSpPr>
        <p:spPr>
          <a:xfrm flipH="1">
            <a:off x="3409320" y="1761163"/>
            <a:ext cx="1645280" cy="100655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2" name="Google Shape;312;p18"/>
          <p:cNvCxnSpPr>
            <a:endCxn id="2" idx="3"/>
          </p:cNvCxnSpPr>
          <p:nvPr/>
        </p:nvCxnSpPr>
        <p:spPr>
          <a:xfrm flipH="1" flipV="1">
            <a:off x="3409319" y="2927332"/>
            <a:ext cx="2019931" cy="74884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" y="1374624"/>
            <a:ext cx="2949833" cy="3105415"/>
          </a:xfrm>
          <a:prstGeom prst="rect">
            <a:avLst/>
          </a:prstGeom>
        </p:spPr>
      </p:pic>
      <p:sp>
        <p:nvSpPr>
          <p:cNvPr id="13" name="Google Shape;323;p19"/>
          <p:cNvSpPr/>
          <p:nvPr/>
        </p:nvSpPr>
        <p:spPr>
          <a:xfrm>
            <a:off x="1695132" y="2643142"/>
            <a:ext cx="1621854" cy="44418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09;p18"/>
          <p:cNvSpPr txBox="1"/>
          <p:nvPr/>
        </p:nvSpPr>
        <p:spPr>
          <a:xfrm>
            <a:off x="5429250" y="3520077"/>
            <a:ext cx="11652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400"/>
            </a:pPr>
            <a:r>
              <a:rPr lang="en-US" altLang="zh-TW">
                <a:solidFill>
                  <a:srgbClr val="FF0000"/>
                </a:solidFill>
              </a:rPr>
              <a:t>BaudRate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0" name="Google Shape;312;p18"/>
          <p:cNvCxnSpPr/>
          <p:nvPr/>
        </p:nvCxnSpPr>
        <p:spPr>
          <a:xfrm flipH="1" flipV="1">
            <a:off x="962036" y="2490809"/>
            <a:ext cx="1344985" cy="156684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309;p18"/>
          <p:cNvSpPr txBox="1"/>
          <p:nvPr/>
        </p:nvSpPr>
        <p:spPr>
          <a:xfrm>
            <a:off x="2351786" y="3909753"/>
            <a:ext cx="307746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400"/>
            </a:pPr>
            <a:r>
              <a:rPr lang="en-US" smtClean="0">
                <a:solidFill>
                  <a:srgbClr val="FF0000"/>
                </a:solidFill>
              </a:rPr>
              <a:t>Create an empty GameObject named “</a:t>
            </a:r>
            <a:r>
              <a:rPr lang="en-US" b="1" smtClean="0">
                <a:solidFill>
                  <a:srgbClr val="00B0F0"/>
                </a:solidFill>
              </a:rPr>
              <a:t>RFIDManager</a:t>
            </a:r>
            <a:r>
              <a:rPr lang="en-US" smtClean="0">
                <a:solidFill>
                  <a:srgbClr val="FF0000"/>
                </a:solidFill>
              </a:rPr>
              <a:t>” and add the “</a:t>
            </a:r>
            <a:r>
              <a:rPr lang="en-US" b="1" smtClean="0">
                <a:solidFill>
                  <a:srgbClr val="00B0F0"/>
                </a:solidFill>
              </a:rPr>
              <a:t>RFIDThead.cs(Script)</a:t>
            </a:r>
            <a:r>
              <a:rPr lang="en-US" smtClean="0">
                <a:solidFill>
                  <a:srgbClr val="FF0000"/>
                </a:solidFill>
              </a:rPr>
              <a:t>” component to it.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3" y="1244433"/>
            <a:ext cx="2547794" cy="3487111"/>
          </a:xfrm>
          <a:prstGeom prst="rect">
            <a:avLst/>
          </a:prstGeom>
        </p:spPr>
      </p:pic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9" name="Google Shape;319;p1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23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4581128" y="1482164"/>
            <a:ext cx="1757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400"/>
            </a:pPr>
            <a:r>
              <a:rPr lang="en-US" altLang="zh-TW" smtClean="0">
                <a:solidFill>
                  <a:srgbClr val="FF0000"/>
                </a:solidFill>
              </a:rPr>
              <a:t>“13812013137”</a:t>
            </a:r>
          </a:p>
          <a:p>
            <a:pPr>
              <a:buClr>
                <a:srgbClr val="FF0000"/>
              </a:buClr>
              <a:buSzPts val="1400"/>
            </a:pPr>
            <a:r>
              <a:rPr lang="en-US" altLang="zh-TW">
                <a:solidFill>
                  <a:srgbClr val="FF0000"/>
                </a:solidFill>
              </a:rPr>
              <a:t>T</a:t>
            </a:r>
            <a:r>
              <a:rPr lang="en-US" altLang="zh-TW" smtClean="0">
                <a:solidFill>
                  <a:srgbClr val="FF0000"/>
                </a:solidFill>
              </a:rPr>
              <a:t>he first Tag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4766740" y="3656288"/>
            <a:ext cx="17684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70C0"/>
              </a:buClr>
              <a:buSzPts val="1400"/>
            </a:pPr>
            <a:r>
              <a:rPr lang="en-US" altLang="zh-TW" smtClean="0">
                <a:solidFill>
                  <a:srgbClr val="0070C0"/>
                </a:solidFill>
              </a:rPr>
              <a:t>“169181236151”</a:t>
            </a:r>
          </a:p>
          <a:p>
            <a:pPr lvl="0">
              <a:buClr>
                <a:srgbClr val="0070C0"/>
              </a:buClr>
              <a:buSzPts val="1400"/>
            </a:pPr>
            <a:r>
              <a:rPr lang="en-US" sz="1400" b="0" i="0" u="none" strike="noStrike" cap="none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The second </a:t>
            </a:r>
            <a:r>
              <a:rPr lang="en-US" sz="1400" b="0" i="0" u="none" strike="noStrike" cap="none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602932" y="3252178"/>
            <a:ext cx="2500314" cy="44418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602932" y="3861374"/>
            <a:ext cx="2500314" cy="501164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19"/>
          <p:cNvCxnSpPr>
            <a:stCxn id="321" idx="1"/>
            <a:endCxn id="323" idx="3"/>
          </p:cNvCxnSpPr>
          <p:nvPr/>
        </p:nvCxnSpPr>
        <p:spPr>
          <a:xfrm flipH="1">
            <a:off x="3103246" y="1743754"/>
            <a:ext cx="1477882" cy="173051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6" name="Google Shape;326;p19"/>
          <p:cNvCxnSpPr>
            <a:endCxn id="324" idx="3"/>
          </p:cNvCxnSpPr>
          <p:nvPr/>
        </p:nvCxnSpPr>
        <p:spPr>
          <a:xfrm flipH="1">
            <a:off x="3103246" y="3810177"/>
            <a:ext cx="1477882" cy="301779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323;p19"/>
          <p:cNvSpPr/>
          <p:nvPr/>
        </p:nvSpPr>
        <p:spPr>
          <a:xfrm>
            <a:off x="1044955" y="1743754"/>
            <a:ext cx="540958" cy="213634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605" y="1983281"/>
            <a:ext cx="2824433" cy="1251911"/>
          </a:xfrm>
          <a:prstGeom prst="rect">
            <a:avLst/>
          </a:prstGeom>
        </p:spPr>
      </p:pic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2" name="Google Shape;332;p20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2411380" y="2890433"/>
            <a:ext cx="472972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2647866" y="1440812"/>
            <a:ext cx="40563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0000"/>
              </a:buClr>
              <a:buSzPts val="1400"/>
            </a:pPr>
            <a:r>
              <a:rPr lang="en-US" altLang="zh-TW" smtClean="0">
                <a:solidFill>
                  <a:srgbClr val="FF0000"/>
                </a:solidFill>
              </a:rPr>
              <a:t>It will </a:t>
            </a:r>
            <a:r>
              <a:rPr lang="en-US" altLang="zh-TW">
                <a:solidFill>
                  <a:srgbClr val="FF0000"/>
                </a:solidFill>
              </a:rPr>
              <a:t>s</a:t>
            </a:r>
            <a:r>
              <a:rPr lang="en-US" altLang="zh-TW" smtClean="0">
                <a:solidFill>
                  <a:srgbClr val="FF0000"/>
                </a:solidFill>
              </a:rPr>
              <a:t>how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>
                <a:solidFill>
                  <a:srgbClr val="FF0000"/>
                </a:solidFill>
              </a:rPr>
              <a:t>Access </a:t>
            </a:r>
            <a:r>
              <a:rPr lang="en-US" altLang="zh-TW">
                <a:solidFill>
                  <a:srgbClr val="FF0000"/>
                </a:solidFill>
              </a:rPr>
              <a:t>Granted! </a:t>
            </a:r>
            <a:r>
              <a:rPr lang="en-US" altLang="zh-TW">
                <a:solidFill>
                  <a:schemeClr val="accent1">
                    <a:lumMod val="50000"/>
                  </a:schemeClr>
                </a:solidFill>
              </a:rPr>
              <a:t>UID: </a:t>
            </a:r>
            <a:r>
              <a:rPr lang="en-US" altLang="zh-TW" smtClean="0">
                <a:solidFill>
                  <a:schemeClr val="accent1">
                    <a:lumMod val="50000"/>
                  </a:schemeClr>
                </a:solidFill>
              </a:rPr>
              <a:t>13812013137“</a:t>
            </a:r>
          </a:p>
        </p:txBody>
      </p:sp>
      <p:cxnSp>
        <p:nvCxnSpPr>
          <p:cNvPr id="337" name="Google Shape;337;p20"/>
          <p:cNvCxnSpPr/>
          <p:nvPr/>
        </p:nvCxnSpPr>
        <p:spPr>
          <a:xfrm>
            <a:off x="4729205" y="1932111"/>
            <a:ext cx="183299" cy="42772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r="10640"/>
          <a:stretch/>
        </p:blipFill>
        <p:spPr>
          <a:xfrm>
            <a:off x="192156" y="2255546"/>
            <a:ext cx="2025971" cy="14418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2220" t="758" r="-2220" b="-758"/>
          <a:stretch/>
        </p:blipFill>
        <p:spPr>
          <a:xfrm>
            <a:off x="4950140" y="3425749"/>
            <a:ext cx="1349152" cy="1580435"/>
          </a:xfrm>
          <a:prstGeom prst="rect">
            <a:avLst/>
          </a:prstGeom>
        </p:spPr>
      </p:pic>
      <p:sp>
        <p:nvSpPr>
          <p:cNvPr id="23" name="Google Shape;412;p27"/>
          <p:cNvSpPr/>
          <p:nvPr/>
        </p:nvSpPr>
        <p:spPr>
          <a:xfrm>
            <a:off x="4962382" y="4183380"/>
            <a:ext cx="1309651" cy="419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控制影片</a:t>
            </a:r>
            <a:endParaRPr/>
          </a:p>
        </p:txBody>
      </p:sp>
      <p:sp>
        <p:nvSpPr>
          <p:cNvPr id="347" name="Google Shape;347;p21"/>
          <p:cNvSpPr txBox="1"/>
          <p:nvPr/>
        </p:nvSpPr>
        <p:spPr>
          <a:xfrm>
            <a:off x="459486" y="1419622"/>
            <a:ext cx="42484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主要功能：當RFID靠近時撥放影片，離開時暫停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</a:t>
            </a:r>
            <a:r>
              <a:rPr lang="en-US" smtClean="0"/>
              <a:t>控制影片</a:t>
            </a:r>
            <a:r>
              <a:rPr lang="en-US" altLang="zh-TW" smtClean="0"/>
              <a:t>(1/4)</a:t>
            </a:r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26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" name="Google Shape;365;p23"/>
          <p:cNvSpPr txBox="1">
            <a:spLocks noGrp="1"/>
          </p:cNvSpPr>
          <p:nvPr>
            <p:ph type="body" idx="1"/>
          </p:nvPr>
        </p:nvSpPr>
        <p:spPr>
          <a:xfrm>
            <a:off x="65786" y="1133726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lvl="0" indent="-156448">
              <a:lnSpc>
                <a:spcPct val="150000"/>
              </a:lnSpc>
              <a:spcBef>
                <a:spcPts val="0"/>
              </a:spcBef>
              <a:buSzPts val="1260"/>
            </a:pPr>
            <a:r>
              <a:rPr lang="en-US" sz="1200" smtClean="0"/>
              <a:t>create a </a:t>
            </a:r>
            <a:r>
              <a:rPr lang="en-US" sz="1200" b="1" smtClean="0">
                <a:solidFill>
                  <a:srgbClr val="00B0F0"/>
                </a:solidFill>
              </a:rPr>
              <a:t>Render Texture</a:t>
            </a:r>
            <a:r>
              <a:rPr lang="en-US" sz="1200" smtClean="0"/>
              <a:t> fIle.</a:t>
            </a:r>
          </a:p>
          <a:p>
            <a:pPr marL="82867" lvl="0" indent="0">
              <a:lnSpc>
                <a:spcPct val="150000"/>
              </a:lnSpc>
              <a:spcBef>
                <a:spcPts val="0"/>
              </a:spcBef>
              <a:buSzPts val="1260"/>
              <a:buNone/>
            </a:pPr>
            <a:r>
              <a:rPr lang="en-US" sz="1200" smtClean="0"/>
              <a:t>=&gt; rename “</a:t>
            </a:r>
            <a:r>
              <a:rPr lang="en-US" sz="1200" b="1" smtClean="0">
                <a:solidFill>
                  <a:srgbClr val="00B0F0"/>
                </a:solidFill>
              </a:rPr>
              <a:t>renderTex</a:t>
            </a:r>
            <a:r>
              <a:rPr lang="en-US" sz="1200" smtClean="0">
                <a:solidFill>
                  <a:schemeClr val="tx1"/>
                </a:solidFill>
              </a:rPr>
              <a:t>”</a:t>
            </a:r>
          </a:p>
          <a:p>
            <a:pPr marL="239315" marR="0" lvl="0" indent="-156448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 sz="1200" smtClean="0"/>
              <a:t>According your display resolution to</a:t>
            </a:r>
          </a:p>
          <a:p>
            <a:pPr marL="239315" lvl="0" indent="-156448">
              <a:lnSpc>
                <a:spcPct val="150000"/>
              </a:lnSpc>
              <a:buSzPts val="1260"/>
            </a:pPr>
            <a:r>
              <a:rPr lang="en-US" sz="1200"/>
              <a:t> Set the size of renderTex according </a:t>
            </a:r>
            <a:r>
              <a:rPr lang="en-US" sz="1200"/>
              <a:t>to </a:t>
            </a:r>
            <a:r>
              <a:rPr lang="en-US" sz="1200" smtClean="0"/>
              <a:t>the </a:t>
            </a:r>
          </a:p>
          <a:p>
            <a:pPr marL="82867" lvl="0" indent="0">
              <a:lnSpc>
                <a:spcPct val="150000"/>
              </a:lnSpc>
              <a:buSzPts val="1260"/>
              <a:buNone/>
            </a:pPr>
            <a:r>
              <a:rPr lang="en-US" altLang="zh-TW" sz="1200" smtClean="0"/>
              <a:t>resolution </a:t>
            </a:r>
            <a:r>
              <a:rPr lang="en-US" altLang="zh-TW" sz="1200"/>
              <a:t>of your </a:t>
            </a:r>
            <a:r>
              <a:rPr lang="en-US" altLang="zh-TW" sz="1200"/>
              <a:t>monitor</a:t>
            </a:r>
            <a:r>
              <a:rPr lang="en-US" altLang="zh-TW" sz="1200" smtClean="0"/>
              <a:t>. Usually</a:t>
            </a:r>
            <a:r>
              <a:rPr lang="en-US" altLang="zh-TW" sz="1200"/>
              <a:t>, we set </a:t>
            </a:r>
            <a:r>
              <a:rPr lang="en-US" altLang="zh-TW" sz="1200"/>
              <a:t>it </a:t>
            </a:r>
            <a:r>
              <a:rPr lang="en-US" altLang="zh-TW" sz="1200" smtClean="0"/>
              <a:t>to </a:t>
            </a:r>
          </a:p>
          <a:p>
            <a:pPr marL="82867" lvl="0" indent="0">
              <a:lnSpc>
                <a:spcPct val="150000"/>
              </a:lnSpc>
              <a:buSzPts val="1260"/>
              <a:buNone/>
            </a:pPr>
            <a:r>
              <a:rPr lang="en-US" altLang="zh-TW" sz="1200" b="1" smtClean="0">
                <a:solidFill>
                  <a:srgbClr val="00B0F0"/>
                </a:solidFill>
              </a:rPr>
              <a:t>1920 X1080</a:t>
            </a:r>
            <a:r>
              <a:rPr lang="en-US" altLang="zh-TW" sz="1200"/>
              <a:t>.</a:t>
            </a:r>
          </a:p>
          <a:p>
            <a:pPr marL="239315" lvl="0" indent="-156448">
              <a:buSzPts val="1260"/>
            </a:pPr>
            <a:endParaRPr lang="en-US" sz="120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7443"/>
          <a:stretch/>
        </p:blipFill>
        <p:spPr>
          <a:xfrm>
            <a:off x="3959686" y="1285576"/>
            <a:ext cx="2732972" cy="3445968"/>
          </a:xfrm>
          <a:prstGeom prst="rect">
            <a:avLst/>
          </a:prstGeom>
        </p:spPr>
      </p:pic>
      <p:sp>
        <p:nvSpPr>
          <p:cNvPr id="13" name="Google Shape;367;p23"/>
          <p:cNvSpPr/>
          <p:nvPr/>
        </p:nvSpPr>
        <p:spPr>
          <a:xfrm>
            <a:off x="5024827" y="4395840"/>
            <a:ext cx="600065" cy="14401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5681398" y="1822450"/>
            <a:ext cx="954352" cy="1905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402240" y="1763811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2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30099" y="4310783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1</a:t>
            </a:r>
            <a:endParaRPr lang="zh-TW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155"/>
          <a:stretch/>
        </p:blipFill>
        <p:spPr>
          <a:xfrm>
            <a:off x="4089925" y="1589609"/>
            <a:ext cx="2432223" cy="3028951"/>
          </a:xfrm>
          <a:prstGeom prst="rect">
            <a:avLst/>
          </a:prstGeom>
        </p:spPr>
      </p:pic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RFID </a:t>
            </a:r>
            <a:r>
              <a:rPr lang="en-US" smtClean="0"/>
              <a:t>控制影片</a:t>
            </a:r>
            <a:r>
              <a:rPr lang="en-US" altLang="zh-TW" smtClean="0"/>
              <a:t>(2/4</a:t>
            </a:r>
            <a:r>
              <a:rPr lang="en-US" altLang="zh-TW"/>
              <a:t>)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body" idx="1"/>
          </p:nvPr>
        </p:nvSpPr>
        <p:spPr>
          <a:xfrm>
            <a:off x="65786" y="1133726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lvl="0" indent="-156448">
              <a:lnSpc>
                <a:spcPct val="150000"/>
              </a:lnSpc>
              <a:spcBef>
                <a:spcPts val="0"/>
              </a:spcBef>
              <a:buSzPts val="1260"/>
            </a:pPr>
            <a:r>
              <a:rPr lang="zh-TW" altLang="en-US" sz="1200" smtClean="0"/>
              <a:t> </a:t>
            </a:r>
            <a:r>
              <a:rPr lang="en-US" altLang="zh-TW" sz="1200" smtClean="0"/>
              <a:t>C</a:t>
            </a:r>
            <a:r>
              <a:rPr lang="en-US" sz="1200" smtClean="0"/>
              <a:t>reate </a:t>
            </a:r>
            <a:r>
              <a:rPr lang="en-US" sz="1200"/>
              <a:t>empty </a:t>
            </a:r>
            <a:r>
              <a:rPr lang="en-US" sz="1200" smtClean="0"/>
              <a:t>GameObject</a:t>
            </a:r>
          </a:p>
          <a:p>
            <a:pPr marL="254317" lvl="0" indent="-171450">
              <a:lnSpc>
                <a:spcPct val="150000"/>
              </a:lnSpc>
              <a:spcBef>
                <a:spcPts val="0"/>
              </a:spcBef>
              <a:buSzPts val="1260"/>
              <a:buFont typeface="Symbol" panose="05050102010706020507" pitchFamily="18" charset="2"/>
              <a:buChar char="Þ"/>
            </a:pPr>
            <a:r>
              <a:rPr lang="zh-TW" altLang="en-US" sz="1200" smtClean="0"/>
              <a:t> </a:t>
            </a:r>
            <a:r>
              <a:rPr lang="en-US" sz="1200" smtClean="0"/>
              <a:t>rename “</a:t>
            </a:r>
            <a:r>
              <a:rPr lang="en-US" sz="1200" b="1" smtClean="0">
                <a:solidFill>
                  <a:srgbClr val="00B0F0"/>
                </a:solidFill>
              </a:rPr>
              <a:t>VideoManager</a:t>
            </a:r>
            <a:r>
              <a:rPr lang="en-US" sz="1200" smtClean="0"/>
              <a:t>”</a:t>
            </a:r>
          </a:p>
          <a:p>
            <a:pPr marL="254317" lvl="0" indent="-171450">
              <a:lnSpc>
                <a:spcPct val="150000"/>
              </a:lnSpc>
              <a:spcBef>
                <a:spcPts val="0"/>
              </a:spcBef>
              <a:buSzPts val="1260"/>
              <a:buFont typeface="Symbol" panose="05050102010706020507" pitchFamily="18" charset="2"/>
              <a:buChar char="Þ"/>
            </a:pPr>
            <a:r>
              <a:rPr lang="zh-TW" altLang="en-US" sz="1200" smtClean="0"/>
              <a:t> </a:t>
            </a:r>
            <a:r>
              <a:rPr lang="en-US" altLang="zh-TW" sz="1200" smtClean="0"/>
              <a:t>add </a:t>
            </a:r>
            <a:r>
              <a:rPr lang="en-US" altLang="zh-TW" sz="1200" b="1">
                <a:solidFill>
                  <a:srgbClr val="00B0F0"/>
                </a:solidFill>
              </a:rPr>
              <a:t>Video Player </a:t>
            </a:r>
            <a:r>
              <a:rPr lang="en-US" altLang="zh-TW" sz="1200"/>
              <a:t>component</a:t>
            </a:r>
            <a:endParaRPr lang="en-US" sz="1200" smtClean="0"/>
          </a:p>
          <a:p>
            <a:pPr marL="239315" marR="0" lvl="0" indent="-156448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zh-TW" altLang="en-US" sz="1200" smtClean="0"/>
              <a:t> </a:t>
            </a:r>
            <a:r>
              <a:rPr lang="en-US" altLang="zh-TW" sz="1200"/>
              <a:t>C</a:t>
            </a:r>
            <a:r>
              <a:rPr lang="en-US" sz="1200" smtClean="0"/>
              <a:t>ancel “</a:t>
            </a:r>
            <a:r>
              <a:rPr lang="en-US" sz="1200" b="1" smtClean="0">
                <a:solidFill>
                  <a:srgbClr val="00B0F0"/>
                </a:solidFill>
              </a:rPr>
              <a:t>play </a:t>
            </a:r>
            <a:r>
              <a:rPr lang="en-US" sz="1200" b="1">
                <a:solidFill>
                  <a:srgbClr val="00B0F0"/>
                </a:solidFill>
              </a:rPr>
              <a:t>On </a:t>
            </a:r>
            <a:r>
              <a:rPr lang="en-US" sz="1200" b="1" smtClean="0">
                <a:solidFill>
                  <a:srgbClr val="00B0F0"/>
                </a:solidFill>
              </a:rPr>
              <a:t>Awake</a:t>
            </a:r>
            <a:r>
              <a:rPr lang="en-US" sz="1200" smtClean="0"/>
              <a:t>”</a:t>
            </a:r>
          </a:p>
          <a:p>
            <a:pPr marL="239315" marR="0" lvl="0" indent="-156448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zh-TW" altLang="en-US" sz="1200" smtClean="0"/>
              <a:t> </a:t>
            </a:r>
            <a:r>
              <a:rPr lang="en-US" altLang="zh-TW" sz="1200" smtClean="0"/>
              <a:t>Add “</a:t>
            </a:r>
            <a:r>
              <a:rPr lang="en-US" altLang="zh-TW" sz="1200" b="1" smtClean="0">
                <a:solidFill>
                  <a:srgbClr val="00B0F0"/>
                </a:solidFill>
              </a:rPr>
              <a:t>PlayVideo.cs (Script)</a:t>
            </a:r>
            <a:r>
              <a:rPr lang="en-US" altLang="zh-TW" sz="1200" smtClean="0"/>
              <a:t>” component to it.</a:t>
            </a:r>
          </a:p>
          <a:p>
            <a:pPr marL="239315" marR="0" lvl="0" indent="-156448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zh-TW" altLang="en-US" sz="1200" smtClean="0"/>
              <a:t> </a:t>
            </a:r>
            <a:r>
              <a:rPr lang="en-US" altLang="zh-TW" sz="1200" smtClean="0"/>
              <a:t>Set the size of videoclip to </a:t>
            </a:r>
            <a:r>
              <a:rPr lang="en-US" altLang="zh-TW" sz="1200" b="1" smtClean="0">
                <a:solidFill>
                  <a:srgbClr val="00B0F0"/>
                </a:solidFill>
              </a:rPr>
              <a:t>2</a:t>
            </a:r>
            <a:r>
              <a:rPr lang="en-US" altLang="zh-TW" sz="1200"/>
              <a:t> </a:t>
            </a:r>
            <a:r>
              <a:rPr lang="en-US" altLang="zh-TW" sz="1200" smtClean="0"/>
              <a:t>and drag your video to it.</a:t>
            </a:r>
          </a:p>
          <a:p>
            <a:pPr marL="239315" marR="0" lvl="0" indent="-156448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 altLang="zh-TW" sz="1200" smtClean="0"/>
              <a:t>Drag the renderTex you just created</a:t>
            </a:r>
          </a:p>
          <a:p>
            <a:pPr marL="82867" marR="0" lvl="0" indent="0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None/>
            </a:pPr>
            <a:r>
              <a:rPr lang="en-US" altLang="zh-TW" sz="1200" smtClean="0"/>
              <a:t>to the </a:t>
            </a:r>
            <a:r>
              <a:rPr lang="en-US" altLang="zh-TW" sz="1200" b="1" smtClean="0">
                <a:solidFill>
                  <a:srgbClr val="00B0F0"/>
                </a:solidFill>
              </a:rPr>
              <a:t>Target Texture.</a:t>
            </a:r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endParaRPr lang="en-US" smtClean="0"/>
          </a:p>
        </p:txBody>
      </p:sp>
      <p:sp>
        <p:nvSpPr>
          <p:cNvPr id="366" name="Google Shape;366;p23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4157673" y="2112549"/>
            <a:ext cx="600065" cy="14401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3"/>
          <p:cNvCxnSpPr>
            <a:stCxn id="13" idx="3"/>
          </p:cNvCxnSpPr>
          <p:nvPr/>
        </p:nvCxnSpPr>
        <p:spPr>
          <a:xfrm flipV="1">
            <a:off x="5434012" y="3667873"/>
            <a:ext cx="342901" cy="892434"/>
          </a:xfrm>
          <a:prstGeom prst="straightConnector1">
            <a:avLst/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412;p27"/>
          <p:cNvSpPr/>
          <p:nvPr/>
        </p:nvSpPr>
        <p:spPr>
          <a:xfrm>
            <a:off x="5571982" y="2558303"/>
            <a:ext cx="266843" cy="145732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12;p27"/>
          <p:cNvSpPr/>
          <p:nvPr/>
        </p:nvSpPr>
        <p:spPr>
          <a:xfrm>
            <a:off x="5107357" y="3248865"/>
            <a:ext cx="1414791" cy="11715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12;p27"/>
          <p:cNvSpPr/>
          <p:nvPr/>
        </p:nvSpPr>
        <p:spPr>
          <a:xfrm>
            <a:off x="5107357" y="4487021"/>
            <a:ext cx="326655" cy="146572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67;p23"/>
          <p:cNvSpPr/>
          <p:nvPr/>
        </p:nvSpPr>
        <p:spPr>
          <a:xfrm>
            <a:off x="5271949" y="1883094"/>
            <a:ext cx="800239" cy="14401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369;p23"/>
          <p:cNvCxnSpPr>
            <a:stCxn id="367" idx="6"/>
            <a:endCxn id="16" idx="2"/>
          </p:cNvCxnSpPr>
          <p:nvPr/>
        </p:nvCxnSpPr>
        <p:spPr>
          <a:xfrm flipV="1">
            <a:off x="4757738" y="1955102"/>
            <a:ext cx="514211" cy="22945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412;p27"/>
          <p:cNvSpPr/>
          <p:nvPr/>
        </p:nvSpPr>
        <p:spPr>
          <a:xfrm>
            <a:off x="5605320" y="3450851"/>
            <a:ext cx="916828" cy="317491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714361" y="1835876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1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849938" y="2482993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06811" y="3137872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TW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Google Shape;412;p27"/>
          <p:cNvSpPr/>
          <p:nvPr/>
        </p:nvSpPr>
        <p:spPr>
          <a:xfrm>
            <a:off x="5107356" y="4397374"/>
            <a:ext cx="326655" cy="77329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4391025" y="3052763"/>
            <a:ext cx="1281043" cy="7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>
            <a:off x="4391024" y="3059907"/>
            <a:ext cx="1" cy="13761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endCxn id="28" idx="1"/>
          </p:cNvCxnSpPr>
          <p:nvPr/>
        </p:nvCxnSpPr>
        <p:spPr>
          <a:xfrm>
            <a:off x="4391024" y="4427101"/>
            <a:ext cx="716332" cy="89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412;p27"/>
          <p:cNvSpPr/>
          <p:nvPr/>
        </p:nvSpPr>
        <p:spPr>
          <a:xfrm>
            <a:off x="5652943" y="3018129"/>
            <a:ext cx="419245" cy="77329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71982" y="4035016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zh-TW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168774" y="3384103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5</a:t>
            </a:r>
            <a:endParaRPr lang="zh-TW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62" y="1230809"/>
            <a:ext cx="2678204" cy="3452892"/>
          </a:xfrm>
          <a:prstGeom prst="rect">
            <a:avLst/>
          </a:prstGeom>
        </p:spPr>
      </p:pic>
      <p:sp>
        <p:nvSpPr>
          <p:cNvPr id="386" name="Google Shape;386;p2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RFID </a:t>
            </a:r>
            <a:r>
              <a:rPr lang="en-US" smtClean="0"/>
              <a:t>控制影片</a:t>
            </a:r>
            <a:r>
              <a:rPr lang="en-US" altLang="zh-TW" smtClean="0"/>
              <a:t>(3/4</a:t>
            </a:r>
            <a:r>
              <a:rPr lang="en-US" altLang="zh-TW"/>
              <a:t>)</a:t>
            </a: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390" name="Google Shape;390;p25"/>
          <p:cNvCxnSpPr>
            <a:stCxn id="392" idx="0"/>
            <a:endCxn id="393" idx="3"/>
          </p:cNvCxnSpPr>
          <p:nvPr/>
        </p:nvCxnSpPr>
        <p:spPr>
          <a:xfrm flipV="1">
            <a:off x="5425564" y="2932524"/>
            <a:ext cx="462307" cy="132038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2" name="Google Shape;392;p25"/>
          <p:cNvSpPr/>
          <p:nvPr/>
        </p:nvSpPr>
        <p:spPr>
          <a:xfrm>
            <a:off x="5209539" y="4252913"/>
            <a:ext cx="432049" cy="1905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5754123" y="2814638"/>
            <a:ext cx="913289" cy="13811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65;p23"/>
          <p:cNvSpPr txBox="1">
            <a:spLocks noGrp="1"/>
          </p:cNvSpPr>
          <p:nvPr>
            <p:ph type="body" idx="1"/>
          </p:nvPr>
        </p:nvSpPr>
        <p:spPr>
          <a:xfrm>
            <a:off x="0" y="1176338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lvl="0" indent="-156448">
              <a:lnSpc>
                <a:spcPct val="150000"/>
              </a:lnSpc>
              <a:spcBef>
                <a:spcPts val="0"/>
              </a:spcBef>
              <a:buSzPts val="1260"/>
            </a:pPr>
            <a:r>
              <a:rPr lang="zh-TW" altLang="en-US" sz="1200" smtClean="0"/>
              <a:t> </a:t>
            </a:r>
            <a:r>
              <a:rPr lang="en-US" altLang="zh-TW" sz="1200" smtClean="0"/>
              <a:t>C</a:t>
            </a:r>
            <a:r>
              <a:rPr lang="en-US" sz="1200" smtClean="0"/>
              <a:t>reate the </a:t>
            </a:r>
            <a:r>
              <a:rPr lang="en-US" sz="1200" b="1" smtClean="0">
                <a:solidFill>
                  <a:srgbClr val="00B0F0"/>
                </a:solidFill>
              </a:rPr>
              <a:t>Raw Image</a:t>
            </a:r>
            <a:r>
              <a:rPr lang="en-US" sz="1200" smtClean="0"/>
              <a:t> GameOnbject.</a:t>
            </a:r>
          </a:p>
          <a:p>
            <a:pPr marL="254317" lvl="0" indent="-171450">
              <a:lnSpc>
                <a:spcPct val="150000"/>
              </a:lnSpc>
              <a:spcBef>
                <a:spcPts val="0"/>
              </a:spcBef>
              <a:buSzPts val="1260"/>
              <a:buFont typeface="Symbol" panose="05050102010706020507" pitchFamily="18" charset="2"/>
              <a:buChar char="Þ"/>
            </a:pPr>
            <a:r>
              <a:rPr lang="en-US" altLang="zh-TW" sz="1200" smtClean="0"/>
              <a:t> Right click -&gt; UI -&gt; Raw Image</a:t>
            </a:r>
          </a:p>
          <a:p>
            <a:pPr marL="239315" indent="-156448">
              <a:lnSpc>
                <a:spcPct val="150000"/>
              </a:lnSpc>
              <a:buSzPts val="1260"/>
            </a:pPr>
            <a:r>
              <a:rPr lang="en-US" altLang="zh-TW" sz="1200"/>
              <a:t> </a:t>
            </a:r>
            <a:r>
              <a:rPr lang="en-US" altLang="zh-TW" sz="1200" smtClean="0"/>
              <a:t>Drag </a:t>
            </a:r>
            <a:r>
              <a:rPr lang="en-US" altLang="zh-TW" sz="1200"/>
              <a:t>the </a:t>
            </a:r>
            <a:r>
              <a:rPr lang="en-US" altLang="zh-TW" sz="1200" smtClean="0"/>
              <a:t>renderTex to the </a:t>
            </a:r>
            <a:r>
              <a:rPr lang="en-US" altLang="zh-TW" sz="1200" b="1" smtClean="0">
                <a:solidFill>
                  <a:srgbClr val="00B0F0"/>
                </a:solidFill>
              </a:rPr>
              <a:t>Texture</a:t>
            </a:r>
            <a:r>
              <a:rPr lang="en-US" altLang="zh-TW" sz="1200" smtClean="0"/>
              <a:t>.</a:t>
            </a:r>
            <a:endParaRPr lang="en-US" altLang="zh-TW"/>
          </a:p>
          <a:p>
            <a:pPr marL="239315" indent="-156448">
              <a:lnSpc>
                <a:spcPct val="150000"/>
              </a:lnSpc>
              <a:buSzPts val="1260"/>
            </a:pPr>
            <a:r>
              <a:rPr lang="en-US" altLang="zh-TW" sz="1200" smtClean="0"/>
              <a:t>Set the size and position of the RawImage</a:t>
            </a:r>
          </a:p>
          <a:p>
            <a:pPr marL="82867" indent="0">
              <a:lnSpc>
                <a:spcPct val="150000"/>
              </a:lnSpc>
              <a:buSzPts val="1260"/>
              <a:buNone/>
            </a:pPr>
            <a:r>
              <a:rPr lang="en-US" altLang="zh-TW" sz="1200" smtClean="0"/>
              <a:t>to the same value as show on the right.</a:t>
            </a:r>
            <a:endParaRPr lang="en-US" altLang="zh-TW" sz="1200"/>
          </a:p>
        </p:txBody>
      </p:sp>
      <p:sp>
        <p:nvSpPr>
          <p:cNvPr id="16" name="Google Shape;412;p27"/>
          <p:cNvSpPr/>
          <p:nvPr/>
        </p:nvSpPr>
        <p:spPr>
          <a:xfrm>
            <a:off x="5790670" y="1792286"/>
            <a:ext cx="973996" cy="341314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12;p27"/>
          <p:cNvSpPr/>
          <p:nvPr/>
        </p:nvSpPr>
        <p:spPr>
          <a:xfrm>
            <a:off x="4167058" y="1677986"/>
            <a:ext cx="857380" cy="150814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23914" y="1599504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1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376023" y="3297740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2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528122" y="1828800"/>
            <a:ext cx="22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3</a:t>
            </a:r>
            <a:endParaRPr lang="zh-TW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RFID </a:t>
            </a:r>
            <a:r>
              <a:rPr lang="en-US" smtClean="0"/>
              <a:t>控制影片</a:t>
            </a:r>
            <a:r>
              <a:rPr lang="en-US" altLang="zh-TW" smtClean="0"/>
              <a:t>(4/4</a:t>
            </a:r>
            <a:r>
              <a:rPr lang="en-US" altLang="zh-TW"/>
              <a:t>)</a:t>
            </a: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29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" y="1292295"/>
            <a:ext cx="2407549" cy="3675613"/>
          </a:xfrm>
          <a:prstGeom prst="rect">
            <a:avLst/>
          </a:prstGeom>
        </p:spPr>
      </p:pic>
      <p:sp>
        <p:nvSpPr>
          <p:cNvPr id="17" name="Google Shape;434;p29"/>
          <p:cNvSpPr/>
          <p:nvPr/>
        </p:nvSpPr>
        <p:spPr>
          <a:xfrm>
            <a:off x="2104136" y="3548855"/>
            <a:ext cx="613664" cy="17859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34;p29"/>
          <p:cNvSpPr/>
          <p:nvPr/>
        </p:nvSpPr>
        <p:spPr>
          <a:xfrm>
            <a:off x="2059686" y="3878262"/>
            <a:ext cx="702564" cy="17859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10073" y="3130101"/>
            <a:ext cx="2957861" cy="378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2867">
              <a:lnSpc>
                <a:spcPct val="150000"/>
              </a:lnSpc>
              <a:spcBef>
                <a:spcPts val="525"/>
              </a:spcBef>
              <a:buClr>
                <a:schemeClr val="accent2"/>
              </a:buClr>
              <a:buSzPts val="1260"/>
            </a:pPr>
            <a:r>
              <a:rPr lang="en-US" altLang="zh-TW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Must </a:t>
            </a:r>
            <a:r>
              <a:rPr lang="en-US" altLang="zh-TW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be modified </a:t>
            </a:r>
            <a:r>
              <a:rPr lang="en-US" altLang="zh-TW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to your </a:t>
            </a:r>
            <a:r>
              <a:rPr lang="en-US" altLang="zh-TW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own </a:t>
            </a:r>
            <a:r>
              <a:rPr lang="en-US" altLang="zh-TW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tag.</a:t>
            </a:r>
            <a:endParaRPr lang="en-US" altLang="zh-TW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94526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RFID介紹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148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RFID全稱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adio 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requency 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Id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entification，無線射頻辨識。</a:t>
            </a:r>
            <a:endParaRPr/>
          </a:p>
          <a:p>
            <a:pPr marL="239315" marR="0" lvl="0" indent="-239315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◆"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利用無線電波感應、擷取特定範圍內的RFID標籤訊息。</a:t>
            </a:r>
            <a:endParaRPr/>
          </a:p>
          <a:p>
            <a:pPr marL="239315" marR="0" lvl="0" indent="-239315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◆"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依不同的標籤與天線型式，會有不同的感應距離及特性。</a:t>
            </a:r>
            <a:endParaRPr/>
          </a:p>
          <a:p>
            <a:pPr marL="239315" marR="0" lvl="0" indent="-239315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◆"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Ex.門禁卡、高速公路的電子收費「ETC」</a:t>
            </a:r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32" name="Google Shape;132;p3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5" y="2676732"/>
            <a:ext cx="1743488" cy="1698248"/>
          </a:xfrm>
          <a:prstGeom prst="rect">
            <a:avLst/>
          </a:prstGeom>
        </p:spPr>
      </p:pic>
      <p:pic>
        <p:nvPicPr>
          <p:cNvPr id="1026" name="Picture 2" descr="Mifare裝置的概略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55" y="2831334"/>
            <a:ext cx="3832177" cy="133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0155" y="4251869"/>
            <a:ext cx="2557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hlinkClick r:id="rId5"/>
              </a:rPr>
              <a:t>https://swf.com.tw/?</a:t>
            </a:r>
            <a:r>
              <a:rPr lang="en-US" altLang="zh-TW" sz="1000" smtClean="0">
                <a:hlinkClick r:id="rId5"/>
              </a:rPr>
              <a:t>p=930</a:t>
            </a:r>
            <a:endParaRPr lang="en-US" altLang="zh-TW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課堂作業</a:t>
            </a:r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功能：</a:t>
            </a: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260"/>
              <a:buNone/>
            </a:pPr>
            <a:r>
              <a:rPr lang="en-US"/>
              <a:t>當讀取不同RFID的時候，會更換成不同圖片以及聲音。</a:t>
            </a:r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>
            <a:spLocks noGrp="1"/>
          </p:cNvSpPr>
          <p:nvPr>
            <p:ph type="body" idx="1"/>
          </p:nvPr>
        </p:nvSpPr>
        <p:spPr>
          <a:xfrm>
            <a:off x="260648" y="1200150"/>
            <a:ext cx="648072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1.於Hierarchy中右鍵 =&gt; UI =&gt;新增兩個Image</a:t>
            </a:r>
            <a:r>
              <a:rPr lang="en-US" smtClean="0"/>
              <a:t>並改名 </a:t>
            </a: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55" name="Google Shape;45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20" y="2067694"/>
            <a:ext cx="4146183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908720" y="3003798"/>
            <a:ext cx="1368152" cy="50769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265" y="2128283"/>
            <a:ext cx="3083718" cy="7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>
            <a:spLocks noGrp="1"/>
          </p:cNvSpPr>
          <p:nvPr>
            <p:ph type="body" idx="1"/>
          </p:nvPr>
        </p:nvSpPr>
        <p:spPr>
          <a:xfrm>
            <a:off x="260648" y="1200150"/>
            <a:ext cx="648072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2.點擊新增的圖片並更改Texture Type =&gt;</a:t>
            </a: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260"/>
              <a:buNone/>
            </a:pPr>
            <a:r>
              <a:rPr lang="en-US"/>
              <a:t>Sprite(2D and UI)</a:t>
            </a:r>
            <a:endParaRPr/>
          </a:p>
        </p:txBody>
      </p:sp>
      <p:sp>
        <p:nvSpPr>
          <p:cNvPr id="464" name="Google Shape;464;p32"/>
          <p:cNvSpPr txBox="1">
            <a:spLocks noGrp="1"/>
          </p:cNvSpPr>
          <p:nvPr>
            <p:ph type="sldNum" idx="12"/>
          </p:nvPr>
        </p:nvSpPr>
        <p:spPr>
          <a:xfrm>
            <a:off x="3275271" y="4700449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65" name="Google Shape;465;p32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1484784" y="2378383"/>
            <a:ext cx="1368152" cy="50769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768" y="3825465"/>
            <a:ext cx="3674336" cy="1016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2"/>
          <p:cNvSpPr/>
          <p:nvPr/>
        </p:nvSpPr>
        <p:spPr>
          <a:xfrm>
            <a:off x="1340768" y="4299942"/>
            <a:ext cx="3888432" cy="43451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2"/>
          <p:cNvSpPr/>
          <p:nvPr/>
        </p:nvSpPr>
        <p:spPr>
          <a:xfrm rot="5400000">
            <a:off x="2850234" y="3271980"/>
            <a:ext cx="666773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>
            <a:spLocks noGrp="1"/>
          </p:cNvSpPr>
          <p:nvPr>
            <p:ph type="body" idx="1"/>
          </p:nvPr>
        </p:nvSpPr>
        <p:spPr>
          <a:xfrm>
            <a:off x="260648" y="1200150"/>
            <a:ext cx="648072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3.拖拉圖片至指定Image的Soruce Image</a:t>
            </a:r>
            <a:endParaRPr/>
          </a:p>
        </p:txBody>
      </p:sp>
      <p:sp>
        <p:nvSpPr>
          <p:cNvPr id="475" name="Google Shape;475;p33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5059"/>
            <a:ext cx="6858000" cy="308269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3"/>
          <p:cNvSpPr/>
          <p:nvPr/>
        </p:nvSpPr>
        <p:spPr>
          <a:xfrm>
            <a:off x="15104" y="4155926"/>
            <a:ext cx="360040" cy="14056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3"/>
          <p:cNvSpPr/>
          <p:nvPr/>
        </p:nvSpPr>
        <p:spPr>
          <a:xfrm>
            <a:off x="5733256" y="3075806"/>
            <a:ext cx="360040" cy="14056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33"/>
          <p:cNvCxnSpPr/>
          <p:nvPr/>
        </p:nvCxnSpPr>
        <p:spPr>
          <a:xfrm rot="10800000" flipH="1">
            <a:off x="375144" y="3147814"/>
            <a:ext cx="5286104" cy="107839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54" y="1462914"/>
            <a:ext cx="2272982" cy="3496896"/>
          </a:xfrm>
          <a:prstGeom prst="rect">
            <a:avLst/>
          </a:prstGeom>
        </p:spPr>
      </p:pic>
      <p:sp>
        <p:nvSpPr>
          <p:cNvPr id="484" name="Google Shape;484;p34"/>
          <p:cNvSpPr txBox="1">
            <a:spLocks noGrp="1"/>
          </p:cNvSpPr>
          <p:nvPr>
            <p:ph type="body" idx="1"/>
          </p:nvPr>
        </p:nvSpPr>
        <p:spPr>
          <a:xfrm>
            <a:off x="106310" y="1178706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4</a:t>
            </a:r>
            <a:r>
              <a:rPr lang="en-US" smtClean="0"/>
              <a:t>. </a:t>
            </a:r>
            <a:r>
              <a:rPr lang="zh-TW" altLang="en-US" smtClean="0"/>
              <a:t>創建一個空物件 </a:t>
            </a:r>
            <a:r>
              <a:rPr lang="en-US" altLang="zh-TW" smtClean="0"/>
              <a:t>ImageManager</a:t>
            </a:r>
          </a:p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 altLang="zh-TW"/>
              <a:t>5</a:t>
            </a:r>
            <a:r>
              <a:rPr lang="en-US" altLang="zh-TW" smtClean="0"/>
              <a:t>.</a:t>
            </a:r>
            <a:r>
              <a:rPr lang="zh-TW" altLang="en-US" smtClean="0"/>
              <a:t> 添加</a:t>
            </a:r>
            <a:r>
              <a:rPr lang="en-US" altLang="zh-TW" smtClean="0"/>
              <a:t>Controlmage </a:t>
            </a:r>
            <a:r>
              <a:rPr lang="zh-TW" altLang="en-US" smtClean="0"/>
              <a:t>腳本</a:t>
            </a:r>
            <a:endParaRPr lang="en-US" altLang="zh-TW" smtClean="0"/>
          </a:p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 altLang="zh-TW" smtClean="0"/>
              <a:t>6</a:t>
            </a:r>
            <a:r>
              <a:rPr lang="en-US" smtClean="0"/>
              <a:t>. </a:t>
            </a:r>
            <a:r>
              <a:rPr lang="zh-TW" altLang="en-US" smtClean="0"/>
              <a:t>將</a:t>
            </a:r>
            <a:r>
              <a:rPr lang="en-US" smtClean="0"/>
              <a:t>Clip</a:t>
            </a:r>
            <a:r>
              <a:rPr lang="en-US"/>
              <a:t>設定為2，</a:t>
            </a:r>
            <a:r>
              <a:rPr lang="en-US" smtClean="0"/>
              <a:t>接著將</a:t>
            </a:r>
          </a:p>
          <a:p>
            <a:pPr marL="8286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None/>
            </a:pPr>
            <a:r>
              <a:rPr lang="en-US" smtClean="0"/>
              <a:t>指定物件拖拉至程式中</a:t>
            </a:r>
          </a:p>
          <a:p>
            <a:pPr marL="239315" indent="-156448">
              <a:spcBef>
                <a:spcPts val="0"/>
              </a:spcBef>
              <a:buSzPts val="1260"/>
            </a:pPr>
            <a:r>
              <a:rPr lang="en-US" altLang="zh-TW"/>
              <a:t>7. </a:t>
            </a:r>
            <a:r>
              <a:rPr lang="zh-TW" altLang="en-US"/>
              <a:t>添加 </a:t>
            </a:r>
            <a:r>
              <a:rPr lang="en-US" altLang="zh-TW"/>
              <a:t>Audio Source</a:t>
            </a:r>
          </a:p>
          <a:p>
            <a:pPr marL="8286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None/>
            </a:pPr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5438045" y="4393331"/>
            <a:ext cx="504055" cy="13523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5942100" y="2671777"/>
            <a:ext cx="582525" cy="19285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34"/>
          <p:cNvCxnSpPr>
            <a:stCxn id="487" idx="0"/>
            <a:endCxn id="492" idx="1"/>
          </p:cNvCxnSpPr>
          <p:nvPr/>
        </p:nvCxnSpPr>
        <p:spPr>
          <a:xfrm flipV="1">
            <a:off x="5690073" y="2602472"/>
            <a:ext cx="252027" cy="179085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0" name="Google Shape;490;p34"/>
          <p:cNvSpPr/>
          <p:nvPr/>
        </p:nvSpPr>
        <p:spPr>
          <a:xfrm>
            <a:off x="4540994" y="1888374"/>
            <a:ext cx="369144" cy="1440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34"/>
          <p:cNvCxnSpPr>
            <a:stCxn id="490" idx="3"/>
          </p:cNvCxnSpPr>
          <p:nvPr/>
        </p:nvCxnSpPr>
        <p:spPr>
          <a:xfrm>
            <a:off x="4910138" y="1960382"/>
            <a:ext cx="1142999" cy="904249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2" name="Google Shape;492;p34"/>
          <p:cNvSpPr/>
          <p:nvPr/>
        </p:nvSpPr>
        <p:spPr>
          <a:xfrm>
            <a:off x="5942100" y="2527762"/>
            <a:ext cx="582525" cy="14941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6" y="1246283"/>
            <a:ext cx="2111969" cy="3668617"/>
          </a:xfrm>
          <a:prstGeom prst="rect">
            <a:avLst/>
          </a:prstGeom>
        </p:spPr>
      </p:pic>
      <p:sp>
        <p:nvSpPr>
          <p:cNvPr id="428" name="Google Shape;428;p2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9" name="Google Shape;429;p2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35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1664839" y="3231355"/>
            <a:ext cx="521150" cy="17859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34;p29"/>
          <p:cNvSpPr/>
          <p:nvPr/>
        </p:nvSpPr>
        <p:spPr>
          <a:xfrm>
            <a:off x="1664839" y="3795712"/>
            <a:ext cx="521150" cy="17859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89;p34"/>
          <p:cNvCxnSpPr/>
          <p:nvPr/>
        </p:nvCxnSpPr>
        <p:spPr>
          <a:xfrm flipV="1">
            <a:off x="2185989" y="2845593"/>
            <a:ext cx="3141661" cy="45640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" name="Google Shape;489;p34"/>
          <p:cNvCxnSpPr>
            <a:stCxn id="10" idx="3"/>
          </p:cNvCxnSpPr>
          <p:nvPr/>
        </p:nvCxnSpPr>
        <p:spPr>
          <a:xfrm flipV="1">
            <a:off x="2185989" y="3245270"/>
            <a:ext cx="3141661" cy="63974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" name="文字方塊 7"/>
          <p:cNvSpPr txBox="1"/>
          <p:nvPr/>
        </p:nvSpPr>
        <p:spPr>
          <a:xfrm>
            <a:off x="5441950" y="2741682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smtClean="0">
                <a:solidFill>
                  <a:srgbClr val="FF0000"/>
                </a:solidFill>
              </a:rPr>
              <a:t>改成你自己的</a:t>
            </a:r>
            <a:r>
              <a:rPr lang="en-US" altLang="zh-TW" b="1" smtClean="0">
                <a:solidFill>
                  <a:srgbClr val="FF0000"/>
                </a:solidFill>
              </a:rPr>
              <a:t>Tag</a:t>
            </a:r>
            <a:endParaRPr lang="zh-TW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執行後感應特定RFID便會出現對應圖片及聲音。</a:t>
            </a:r>
            <a:endParaRPr/>
          </a:p>
        </p:txBody>
      </p:sp>
      <p:pic>
        <p:nvPicPr>
          <p:cNvPr id="499" name="Google Shape;499;p35"/>
          <p:cNvPicPr preferRelativeResize="0"/>
          <p:nvPr/>
        </p:nvPicPr>
        <p:blipFill rotWithShape="1">
          <a:blip r:embed="rId3">
            <a:alphaModFix/>
          </a:blip>
          <a:srcRect l="10799" t="37180" r="10800" b="17173"/>
          <a:stretch/>
        </p:blipFill>
        <p:spPr>
          <a:xfrm>
            <a:off x="260648" y="2145234"/>
            <a:ext cx="2015908" cy="15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5"/>
          <p:cNvSpPr/>
          <p:nvPr/>
        </p:nvSpPr>
        <p:spPr>
          <a:xfrm>
            <a:off x="2636912" y="2571750"/>
            <a:ext cx="864096" cy="4976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353" y="2211710"/>
            <a:ext cx="2796334" cy="153158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</a:pPr>
            <a:r>
              <a:rPr lang="en-US"/>
              <a:t>Case studies</a:t>
            </a:r>
            <a:endParaRPr sz="33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8" name="Google Shape;508;p36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37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9" name="Google Shape;509;p3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HiFi / 2017</a:t>
            </a:r>
            <a:endParaRPr/>
          </a:p>
        </p:txBody>
      </p:sp>
      <p:sp>
        <p:nvSpPr>
          <p:cNvPr id="515" name="Google Shape;515;p37"/>
          <p:cNvSpPr txBox="1">
            <a:spLocks noGrp="1"/>
          </p:cNvSpPr>
          <p:nvPr>
            <p:ph type="body" idx="1"/>
          </p:nvPr>
        </p:nvSpPr>
        <p:spPr>
          <a:xfrm>
            <a:off x="459486" y="4011910"/>
            <a:ext cx="6115050" cy="5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r>
              <a:rPr lang="en-US"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https://vimeo.com/215577026</a:t>
            </a:r>
            <a:endParaRPr/>
          </a:p>
        </p:txBody>
      </p:sp>
      <p:sp>
        <p:nvSpPr>
          <p:cNvPr id="516" name="Google Shape;516;p37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517" name="Google Shape;517;p37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18" name="Google Shape;51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32" y="1112310"/>
            <a:ext cx="5127792" cy="288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Culture Tap / 2013</a:t>
            </a:r>
            <a:endParaRPr/>
          </a:p>
        </p:txBody>
      </p:sp>
      <p:sp>
        <p:nvSpPr>
          <p:cNvPr id="524" name="Google Shape;524;p38"/>
          <p:cNvSpPr txBox="1">
            <a:spLocks noGrp="1"/>
          </p:cNvSpPr>
          <p:nvPr>
            <p:ph type="body" idx="1"/>
          </p:nvPr>
        </p:nvSpPr>
        <p:spPr>
          <a:xfrm>
            <a:off x="459486" y="4011910"/>
            <a:ext cx="6115050" cy="5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r>
              <a:rPr lang="en-US"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https://vimeo.com/76181286</a:t>
            </a:r>
            <a:endParaRPr/>
          </a:p>
        </p:txBody>
      </p:sp>
      <p:sp>
        <p:nvSpPr>
          <p:cNvPr id="525" name="Google Shape;525;p38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39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719" y="1100088"/>
            <a:ext cx="5130046" cy="290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" descr="「rfid tag」的圖片搜尋結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5064" y="2355726"/>
            <a:ext cx="1199450" cy="11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硬體結構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311644" y="2067395"/>
            <a:ext cx="1842220" cy="1519446"/>
          </a:xfrm>
          <a:prstGeom prst="roundRect">
            <a:avLst>
              <a:gd name="adj" fmla="val 10000"/>
            </a:avLst>
          </a:prstGeom>
          <a:noFill/>
          <a:ln w="19050" cap="flat" cmpd="sng">
            <a:solidFill>
              <a:srgbClr val="93B6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2343371" y="2416521"/>
            <a:ext cx="2050476" cy="205047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84" y="88346"/>
                </a:moveTo>
                <a:lnTo>
                  <a:pt x="13471" y="86423"/>
                </a:lnTo>
                <a:lnTo>
                  <a:pt x="13471" y="86423"/>
                </a:lnTo>
                <a:cubicBezTo>
                  <a:pt x="22410" y="102164"/>
                  <a:pt x="38703" y="112318"/>
                  <a:pt x="56772" y="113410"/>
                </a:cubicBezTo>
                <a:cubicBezTo>
                  <a:pt x="74842" y="114502"/>
                  <a:pt x="92239" y="106383"/>
                  <a:pt x="103008" y="91833"/>
                </a:cubicBezTo>
                <a:lnTo>
                  <a:pt x="100762" y="90557"/>
                </a:lnTo>
                <a:lnTo>
                  <a:pt x="108222" y="87384"/>
                </a:lnTo>
                <a:lnTo>
                  <a:pt x="108665" y="95045"/>
                </a:lnTo>
                <a:lnTo>
                  <a:pt x="106419" y="93769"/>
                </a:lnTo>
                <a:cubicBezTo>
                  <a:pt x="94944" y="109541"/>
                  <a:pt x="76247" y="118408"/>
                  <a:pt x="56773" y="117312"/>
                </a:cubicBezTo>
                <a:cubicBezTo>
                  <a:pt x="37300" y="116216"/>
                  <a:pt x="19715" y="105306"/>
                  <a:pt x="10084" y="88346"/>
                </a:cubicBezTo>
                <a:close/>
              </a:path>
            </a:pathLst>
          </a:custGeom>
          <a:solidFill>
            <a:srgbClr val="C7D7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3675465" y="2067395"/>
            <a:ext cx="1842220" cy="1519446"/>
          </a:xfrm>
          <a:prstGeom prst="roundRect">
            <a:avLst>
              <a:gd name="adj" fmla="val 10000"/>
            </a:avLst>
          </a:prstGeom>
          <a:noFill/>
          <a:ln w="19050" cap="flat" cmpd="sng">
            <a:solidFill>
              <a:srgbClr val="93B6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1556792" y="3391467"/>
            <a:ext cx="2012000" cy="47642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讀寫器 RFID Reader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4437112" y="1766032"/>
            <a:ext cx="1296144" cy="47642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標籤 Tag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20" b="75615" l="2196" r="62076"/>
                    </a14:imgEffect>
                  </a14:imgLayer>
                </a14:imgProps>
              </a:ext>
            </a:extLst>
          </a:blip>
          <a:srcRect t="11723" r="39981" b="23845"/>
          <a:stretch/>
        </p:blipFill>
        <p:spPr>
          <a:xfrm>
            <a:off x="1524095" y="2004245"/>
            <a:ext cx="1417317" cy="1482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RFID Beat Box / 2011</a:t>
            </a:r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body" idx="1"/>
          </p:nvPr>
        </p:nvSpPr>
        <p:spPr>
          <a:xfrm>
            <a:off x="459486" y="4011910"/>
            <a:ext cx="6115050" cy="5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r>
              <a:rPr lang="en-US" sz="2175" b="0" i="0" u="sng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https://vimeo.com/33581984</a:t>
            </a:r>
            <a:endParaRPr/>
          </a:p>
        </p:txBody>
      </p:sp>
      <p:sp>
        <p:nvSpPr>
          <p:cNvPr id="534" name="Google Shape;534;p3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535" name="Google Shape;535;p3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40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733" y="1097756"/>
            <a:ext cx="5206236" cy="290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系統結構</a:t>
            </a:r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5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128909" y="1424339"/>
            <a:ext cx="3404736" cy="8062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應用程式</a:t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2276872" y="2346520"/>
            <a:ext cx="3404736" cy="8062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中介軟體</a:t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2492896" y="3334543"/>
            <a:ext cx="3404736" cy="8062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讀寫器 RFID Reader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995162" y="3080846"/>
            <a:ext cx="538483" cy="5384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6000"/>
                </a:moveTo>
                <a:lnTo>
                  <a:pt x="27000" y="66000"/>
                </a:lnTo>
                <a:lnTo>
                  <a:pt x="27000" y="0"/>
                </a:lnTo>
                <a:lnTo>
                  <a:pt x="92999" y="0"/>
                </a:lnTo>
                <a:lnTo>
                  <a:pt x="92999" y="66000"/>
                </a:lnTo>
                <a:lnTo>
                  <a:pt x="120000" y="66000"/>
                </a:lnTo>
                <a:lnTo>
                  <a:pt x="60000" y="120000"/>
                </a:lnTo>
                <a:lnTo>
                  <a:pt x="0" y="66000"/>
                </a:lnTo>
                <a:close/>
              </a:path>
            </a:pathLst>
          </a:custGeom>
          <a:solidFill>
            <a:srgbClr val="DBE5EE">
              <a:alpha val="89411"/>
            </a:srgbClr>
          </a:solidFill>
          <a:ln w="19050" cap="flat" cmpd="sng">
            <a:solidFill>
              <a:srgbClr val="DBE5EE">
                <a:alpha val="8941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5425" tIns="34275" rIns="155425" bIns="167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</a:pPr>
            <a:endParaRPr sz="27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4695658" y="2119860"/>
            <a:ext cx="538483" cy="5384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6000"/>
                </a:moveTo>
                <a:lnTo>
                  <a:pt x="27000" y="66000"/>
                </a:lnTo>
                <a:lnTo>
                  <a:pt x="27000" y="0"/>
                </a:lnTo>
                <a:lnTo>
                  <a:pt x="92999" y="0"/>
                </a:lnTo>
                <a:lnTo>
                  <a:pt x="92999" y="66000"/>
                </a:lnTo>
                <a:lnTo>
                  <a:pt x="120000" y="66000"/>
                </a:lnTo>
                <a:lnTo>
                  <a:pt x="60000" y="120000"/>
                </a:lnTo>
                <a:lnTo>
                  <a:pt x="0" y="66000"/>
                </a:lnTo>
                <a:close/>
              </a:path>
            </a:pathLst>
          </a:custGeom>
          <a:solidFill>
            <a:srgbClr val="DBE5EE">
              <a:alpha val="89411"/>
            </a:srgbClr>
          </a:solidFill>
          <a:ln w="19050" cap="flat" cmpd="sng">
            <a:solidFill>
              <a:srgbClr val="DBE5EE">
                <a:alpha val="8941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5425" tIns="34275" rIns="155425" bIns="167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</a:pPr>
            <a:endParaRPr sz="27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852" y="2322452"/>
            <a:ext cx="896996" cy="89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147" y="1297049"/>
            <a:ext cx="986669" cy="98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20" b="75615" l="2196" r="62076"/>
                    </a14:imgEffect>
                  </a14:imgLayer>
                </a14:imgProps>
              </a:ext>
            </a:extLst>
          </a:blip>
          <a:srcRect t="11723" r="39981" b="23845"/>
          <a:stretch/>
        </p:blipFill>
        <p:spPr>
          <a:xfrm>
            <a:off x="1337451" y="3210910"/>
            <a:ext cx="1007482" cy="1053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Arduino connect with RFID reader</a:t>
            </a:r>
            <a:endParaRPr sz="24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" name="Google Shape;168;p6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6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download</a:t>
            </a:r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553172" y="1713352"/>
            <a:ext cx="39276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LINK: https://www.arduino.cc/en/Main/Software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777" y="2206296"/>
            <a:ext cx="5877272" cy="233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RFID reader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4" name="Google Shape;184;p8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85" name="Google Shape;185;p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39" y="1494259"/>
            <a:ext cx="4888110" cy="26574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43579" y="4402487"/>
            <a:ext cx="5830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https://shop.playrobot.com/products/rc522-nfc-1356-mhz-kit</a:t>
            </a:r>
            <a:endParaRPr lang="en-US" altLang="zh-TW" sz="11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37" y="3777939"/>
            <a:ext cx="2189758" cy="953605"/>
          </a:xfrm>
          <a:prstGeom prst="rect">
            <a:avLst/>
          </a:prstGeom>
        </p:spPr>
      </p:pic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zh-TW" altLang="en-US" smtClean="0"/>
              <a:t>檢測</a:t>
            </a:r>
            <a:r>
              <a:rPr lang="en-US" altLang="zh-TW" smtClean="0"/>
              <a:t>arduino </a:t>
            </a:r>
            <a:r>
              <a:rPr lang="zh-TW" altLang="en-US" smtClean="0"/>
              <a:t>連接</a:t>
            </a:r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body" idx="1"/>
          </p:nvPr>
        </p:nvSpPr>
        <p:spPr>
          <a:xfrm>
            <a:off x="167937" y="1145029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兩種方法：</a:t>
            </a: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1.打開ardunio軟體=&gt;工具=&gt;序列阜</a:t>
            </a: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2.於左下角放大鏡搜尋”裝置管理員”</a:t>
            </a:r>
            <a:endParaRPr/>
          </a:p>
        </p:txBody>
      </p:sp>
      <p:sp>
        <p:nvSpPr>
          <p:cNvPr id="196" name="Google Shape;196;p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9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628808" y="3866813"/>
            <a:ext cx="2065416" cy="47488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704" y="2280806"/>
            <a:ext cx="18288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1628800" y="2211710"/>
            <a:ext cx="637382" cy="43204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873" y="2061717"/>
            <a:ext cx="1766987" cy="1067555"/>
          </a:xfrm>
          <a:prstGeom prst="rect">
            <a:avLst/>
          </a:prstGeom>
        </p:spPr>
      </p:pic>
      <p:sp>
        <p:nvSpPr>
          <p:cNvPr id="11" name="Google Shape;201;p9"/>
          <p:cNvSpPr/>
          <p:nvPr/>
        </p:nvSpPr>
        <p:spPr>
          <a:xfrm>
            <a:off x="4252729" y="2643758"/>
            <a:ext cx="776469" cy="43204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121963" y="2794700"/>
            <a:ext cx="106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COM3</a:t>
            </a:r>
            <a:endParaRPr lang="zh-TW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b教學用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b教學用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677</Words>
  <Application>Microsoft Office PowerPoint</Application>
  <PresentationFormat>自訂</PresentationFormat>
  <Paragraphs>195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49" baseType="lpstr">
      <vt:lpstr>Symbol</vt:lpstr>
      <vt:lpstr>Calibri</vt:lpstr>
      <vt:lpstr>Questrial</vt:lpstr>
      <vt:lpstr>微軟正黑體</vt:lpstr>
      <vt:lpstr>Candara</vt:lpstr>
      <vt:lpstr>Noto Sans Symbols</vt:lpstr>
      <vt:lpstr>Arial</vt:lpstr>
      <vt:lpstr>Lab教學用</vt:lpstr>
      <vt:lpstr>Lab教學用</vt:lpstr>
      <vt:lpstr>RFID控制</vt:lpstr>
      <vt:lpstr>Radio Frequency Identification</vt:lpstr>
      <vt:lpstr>RFID介紹</vt:lpstr>
      <vt:lpstr>硬體結構</vt:lpstr>
      <vt:lpstr>系統結構</vt:lpstr>
      <vt:lpstr>Arduino connect with RFID reader</vt:lpstr>
      <vt:lpstr>Arduion download</vt:lpstr>
      <vt:lpstr>RFID reader</vt:lpstr>
      <vt:lpstr>檢測arduino 連接</vt:lpstr>
      <vt:lpstr>How to connect</vt:lpstr>
      <vt:lpstr>How to connect RFID reader with Arduino</vt:lpstr>
      <vt:lpstr>下載MFRC522 函式庫方法(1)</vt:lpstr>
      <vt:lpstr>下載MFRC522 函式庫方法(2)</vt:lpstr>
      <vt:lpstr>README</vt:lpstr>
      <vt:lpstr>Arduion codes (1/2)</vt:lpstr>
      <vt:lpstr>Arduion codes (1/2)</vt:lpstr>
      <vt:lpstr>Arduion codes (2/2)</vt:lpstr>
      <vt:lpstr>Arduion codes (2/2)</vt:lpstr>
      <vt:lpstr>How to connect</vt:lpstr>
      <vt:lpstr>Apply in Unity</vt:lpstr>
      <vt:lpstr>Apply in Unity</vt:lpstr>
      <vt:lpstr>Apply in Unity</vt:lpstr>
      <vt:lpstr>Apply in Unity</vt:lpstr>
      <vt:lpstr>Apply in Unity</vt:lpstr>
      <vt:lpstr>RFID 控制影片</vt:lpstr>
      <vt:lpstr>RFID 控制影片(1/4)</vt:lpstr>
      <vt:lpstr>RFID 控制影片(2/4)</vt:lpstr>
      <vt:lpstr>RFID 控制影片(3/4)</vt:lpstr>
      <vt:lpstr>RFID 控制影片(4/4)</vt:lpstr>
      <vt:lpstr>課堂作業</vt:lpstr>
      <vt:lpstr>Apply in Unity</vt:lpstr>
      <vt:lpstr>Apply in Unity</vt:lpstr>
      <vt:lpstr>Apply in Unity</vt:lpstr>
      <vt:lpstr>Apply in Unity</vt:lpstr>
      <vt:lpstr>Apply in Unity</vt:lpstr>
      <vt:lpstr>Apply in Unity</vt:lpstr>
      <vt:lpstr>Case studies</vt:lpstr>
      <vt:lpstr>HiFi / 2017</vt:lpstr>
      <vt:lpstr>Culture Tap / 2013</vt:lpstr>
      <vt:lpstr>RFID Beat Box / 2011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RFID控制</dc:title>
  <dc:creator>徐偉智</dc:creator>
  <cp:lastModifiedBy>智智</cp:lastModifiedBy>
  <cp:revision>40</cp:revision>
  <dcterms:modified xsi:type="dcterms:W3CDTF">2022-10-22T10:47:09Z</dcterms:modified>
</cp:coreProperties>
</file>